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d2d2dfa6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d2d2dfa6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d2d2dfa647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d2d2dfa647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d2d2dfa647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d2d2dfa647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d2d2dfa647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d2d2dfa647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d2d2dfa647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d2d2dfa647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d2d2dfa647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d2d2dfa647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d2e1d6dc9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d2e1d6dc9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d2d2dfa647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d2d2dfa647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d2d2dfa647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d2d2dfa647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d2e1d6dc91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d2e1d6dc91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d2d2dfa647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d2d2dfa647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d2d2dfa64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d2d2dfa64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d2d2dfa647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d2d2dfa647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d2e1d6dc91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d2e1d6dc91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d2e1d6dc91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d2e1d6dc91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d2d2dfa647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d2d2dfa647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d2d2dfa647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d2d2dfa647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d2d2dfa647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d2d2dfa647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d2e1d6dc91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d2e1d6dc91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2d2dfa647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2d2dfa647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d2e1d6dc91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d2e1d6dc9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d2d2dfa647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d2d2dfa647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d2d2dfa64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d2d2dfa64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d2d2dfa647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d2d2dfa647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d2d2dfa647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d2d2dfa647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d2d2dfa647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d2d2dfa647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d2d2dfa647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d2d2dfa647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2d2dfa647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d2d2dfa647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d2d2dfa647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d2d2dfa647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d2d2dfa647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d2d2dfa64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d2d2dfa64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d2d2dfa64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d2d2dfa647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d2d2dfa64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d2d2dfa647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d2d2dfa647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d2d2dfa647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d2d2dfa64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d2d2dfa647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d2d2dfa647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8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jpg"/><Relationship Id="rId4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jp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Relationship Id="rId4" Type="http://schemas.openxmlformats.org/officeDocument/2006/relationships/image" Target="../media/image15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Relationship Id="rId4" Type="http://schemas.openxmlformats.org/officeDocument/2006/relationships/image" Target="../media/image15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jpg"/><Relationship Id="rId4" Type="http://schemas.openxmlformats.org/officeDocument/2006/relationships/image" Target="../media/image2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g"/><Relationship Id="rId4" Type="http://schemas.openxmlformats.org/officeDocument/2006/relationships/image" Target="../media/image20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Relationship Id="rId4" Type="http://schemas.openxmlformats.org/officeDocument/2006/relationships/image" Target="../media/image20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jpg"/><Relationship Id="rId4" Type="http://schemas.openxmlformats.org/officeDocument/2006/relationships/image" Target="../media/image1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jpg"/><Relationship Id="rId4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jpg"/><Relationship Id="rId4" Type="http://schemas.openxmlformats.org/officeDocument/2006/relationships/image" Target="../media/image19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jpg"/><Relationship Id="rId4" Type="http://schemas.openxmlformats.org/officeDocument/2006/relationships/image" Target="../media/image19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jpg"/><Relationship Id="rId4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jpg"/><Relationship Id="rId4" Type="http://schemas.openxmlformats.org/officeDocument/2006/relationships/image" Target="../media/image23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jpg"/><Relationship Id="rId4" Type="http://schemas.openxmlformats.org/officeDocument/2006/relationships/image" Target="../media/image23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jpg"/><Relationship Id="rId4" Type="http://schemas.openxmlformats.org/officeDocument/2006/relationships/image" Target="../media/image2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jpg"/><Relationship Id="rId4" Type="http://schemas.openxmlformats.org/officeDocument/2006/relationships/image" Target="../media/image25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jpg"/><Relationship Id="rId4" Type="http://schemas.openxmlformats.org/officeDocument/2006/relationships/image" Target="../media/image2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jpg"/><Relationship Id="rId4" Type="http://schemas.openxmlformats.org/officeDocument/2006/relationships/image" Target="../media/image5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jpg"/><Relationship Id="rId4" Type="http://schemas.openxmlformats.org/officeDocument/2006/relationships/image" Target="../media/image19.gif"/><Relationship Id="rId5" Type="http://schemas.openxmlformats.org/officeDocument/2006/relationships/image" Target="../media/image2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jpg"/><Relationship Id="rId4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gif"/><Relationship Id="rId4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jpg"/><Relationship Id="rId4" Type="http://schemas.openxmlformats.org/officeDocument/2006/relationships/image" Target="../media/image37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jpg"/><Relationship Id="rId4" Type="http://schemas.openxmlformats.org/officeDocument/2006/relationships/image" Target="../media/image2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jpg"/><Relationship Id="rId4" Type="http://schemas.openxmlformats.org/officeDocument/2006/relationships/image" Target="../media/image4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jpg"/><Relationship Id="rId4" Type="http://schemas.openxmlformats.org/officeDocument/2006/relationships/image" Target="../media/image10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jpg"/><Relationship Id="rId4" Type="http://schemas.openxmlformats.org/officeDocument/2006/relationships/image" Target="../media/image6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jpg"/><Relationship Id="rId4" Type="http://schemas.openxmlformats.org/officeDocument/2006/relationships/image" Target="../media/image9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100" y="9950"/>
            <a:ext cx="9144000" cy="5133600"/>
          </a:xfrm>
          <a:prstGeom prst="rect">
            <a:avLst/>
          </a:prstGeom>
          <a:solidFill>
            <a:srgbClr val="676767">
              <a:alpha val="2647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/>
              <a:t>Now let’s put you to work!</a:t>
            </a:r>
            <a:endParaRPr sz="2620"/>
          </a:p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0" y="1000075"/>
            <a:ext cx="5236200" cy="4143300"/>
          </a:xfrm>
          <a:prstGeom prst="rect">
            <a:avLst/>
          </a:prstGeom>
          <a:effectLst>
            <a:outerShdw blurRad="214313" rotWithShape="0" algn="bl" dist="19050">
              <a:schemeClr val="lt1">
                <a:alpha val="52999"/>
              </a:scheme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en" sz="2100">
                <a:solidFill>
                  <a:srgbClr val="000000"/>
                </a:solidFill>
              </a:rPr>
              <a:t>Good morning! Its bright and early at 7 am and you’ve just shown up for your first shift of the week at the NWS Norman office!</a:t>
            </a:r>
            <a:endParaRPr sz="2100">
              <a:solidFill>
                <a:srgbClr val="000000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en" sz="2100">
                <a:solidFill>
                  <a:srgbClr val="000000"/>
                </a:solidFill>
              </a:rPr>
              <a:t>You grab your preferred source of caffeine (Coffee Tea Dr. pepper) and get to forecasting!</a:t>
            </a:r>
            <a:endParaRPr sz="2100">
              <a:solidFill>
                <a:srgbClr val="000000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en" sz="2100">
                <a:solidFill>
                  <a:srgbClr val="000000"/>
                </a:solidFill>
              </a:rPr>
              <a:t>Feel free to use the scratch paper and maps handed out to doodle or sketch notes. </a:t>
            </a:r>
            <a:endParaRPr sz="2100">
              <a:solidFill>
                <a:srgbClr val="000000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6225" y="3352521"/>
            <a:ext cx="3907676" cy="17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68678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/>
          <p:nvPr/>
        </p:nvSpPr>
        <p:spPr>
          <a:xfrm>
            <a:off x="6867875" y="7400"/>
            <a:ext cx="22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2"/>
          <p:cNvSpPr txBox="1"/>
          <p:nvPr/>
        </p:nvSpPr>
        <p:spPr>
          <a:xfrm>
            <a:off x="6867875" y="7400"/>
            <a:ext cx="2276100" cy="54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chemeClr val="lt1"/>
                </a:solidFill>
              </a:rPr>
              <a:t>Surface 15z</a:t>
            </a:r>
            <a:endParaRPr b="1" sz="2320">
              <a:solidFill>
                <a:schemeClr val="lt1"/>
              </a:solidFill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6867875" y="549200"/>
            <a:ext cx="2276100" cy="32016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Changes do you notice?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Clearing across the TX Panhandle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Winds now due southwesterly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What is the dryline doing?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Warming across south TX.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How is the moisture?</a:t>
            </a:r>
            <a:endParaRPr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 txBox="1"/>
          <p:nvPr/>
        </p:nvSpPr>
        <p:spPr>
          <a:xfrm>
            <a:off x="0" y="0"/>
            <a:ext cx="2512200" cy="8988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rgbClr val="FFFFFF"/>
                </a:solidFill>
              </a:rPr>
              <a:t>Satellite Imagery 1545z</a:t>
            </a:r>
            <a:endParaRPr b="1" sz="2320">
              <a:solidFill>
                <a:srgbClr val="FFFFFF"/>
              </a:solidFill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5258875" y="1755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/>
          <p:nvPr>
            <p:ph type="title"/>
          </p:nvPr>
        </p:nvSpPr>
        <p:spPr>
          <a:xfrm>
            <a:off x="75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20"/>
              <a:t>Time to make a forecast!</a:t>
            </a:r>
            <a:endParaRPr b="1" sz="3620"/>
          </a:p>
        </p:txBody>
      </p:sp>
      <p:sp>
        <p:nvSpPr>
          <p:cNvPr id="175" name="Google Shape;175;p24"/>
          <p:cNvSpPr txBox="1"/>
          <p:nvPr/>
        </p:nvSpPr>
        <p:spPr>
          <a:xfrm>
            <a:off x="2531100" y="-241250"/>
            <a:ext cx="621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FF0000"/>
              </a:solidFill>
            </a:endParaRPr>
          </a:p>
        </p:txBody>
      </p:sp>
      <p:pic>
        <p:nvPicPr>
          <p:cNvPr id="176" name="Google Shape;176;p24"/>
          <p:cNvPicPr preferRelativeResize="0"/>
          <p:nvPr/>
        </p:nvPicPr>
        <p:blipFill rotWithShape="1">
          <a:blip r:embed="rId4">
            <a:alphaModFix/>
          </a:blip>
          <a:srcRect b="22897" l="18344" r="15953" t="7187"/>
          <a:stretch/>
        </p:blipFill>
        <p:spPr>
          <a:xfrm>
            <a:off x="5406700" y="2161000"/>
            <a:ext cx="3737374" cy="29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 txBox="1"/>
          <p:nvPr/>
        </p:nvSpPr>
        <p:spPr>
          <a:xfrm>
            <a:off x="229425" y="651275"/>
            <a:ext cx="46995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b="1" lang="en" sz="1900"/>
              <a:t>Do you think there is a risk for severe thunderstorms today? </a:t>
            </a:r>
            <a:endParaRPr b="1"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b="1" lang="en" sz="1900"/>
              <a:t>(What time of year is it?)</a:t>
            </a:r>
            <a:endParaRPr b="1"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b="1" lang="en" sz="1900"/>
              <a:t>If you do think there is a risk for severe storms where do you think the highest risk is?</a:t>
            </a:r>
            <a:endParaRPr b="1"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b="1" lang="en" sz="1900"/>
              <a:t>Work with your group or yourself and try to highlight the risk area. </a:t>
            </a:r>
            <a:endParaRPr b="1"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b="1" lang="en" sz="1900"/>
              <a:t>What storm mode and hazards?</a:t>
            </a:r>
            <a:endParaRPr b="1"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b="1" lang="en" sz="1900"/>
              <a:t>Outlook Category?</a:t>
            </a:r>
            <a:endParaRPr b="1"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b="1" lang="en" sz="1900"/>
              <a:t>Hail?</a:t>
            </a:r>
            <a:endParaRPr b="1"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b="1" lang="en" sz="1900"/>
              <a:t>Wind?</a:t>
            </a:r>
            <a:endParaRPr b="1"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b="1" lang="en" sz="1900"/>
              <a:t>Tornadoes?</a:t>
            </a:r>
            <a:endParaRPr b="1" sz="1900"/>
          </a:p>
        </p:txBody>
      </p:sp>
      <p:sp>
        <p:nvSpPr>
          <p:cNvPr id="178" name="Google Shape;178;p24"/>
          <p:cNvSpPr/>
          <p:nvPr/>
        </p:nvSpPr>
        <p:spPr>
          <a:xfrm rot="-137393">
            <a:off x="7385483" y="2341757"/>
            <a:ext cx="953561" cy="1734509"/>
          </a:xfrm>
          <a:prstGeom prst="ellipse">
            <a:avLst/>
          </a:prstGeom>
          <a:solidFill>
            <a:srgbClr val="F9CB9C">
              <a:alpha val="37060"/>
            </a:srgbClr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0000"/>
                </a:solidFill>
              </a:rPr>
              <a:t>??</a:t>
            </a:r>
            <a:endParaRPr b="1" sz="19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type="title"/>
          </p:nvPr>
        </p:nvSpPr>
        <p:spPr>
          <a:xfrm>
            <a:off x="0" y="0"/>
            <a:ext cx="457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/>
              <a:t>SPC Risk Categories &amp; Probabilities</a:t>
            </a:r>
            <a:endParaRPr sz="2120"/>
          </a:p>
        </p:txBody>
      </p:sp>
      <p:sp>
        <p:nvSpPr>
          <p:cNvPr id="191" name="Google Shape;191;p26"/>
          <p:cNvSpPr txBox="1"/>
          <p:nvPr>
            <p:ph idx="1" type="body"/>
          </p:nvPr>
        </p:nvSpPr>
        <p:spPr>
          <a:xfrm>
            <a:off x="150" y="480750"/>
            <a:ext cx="4515600" cy="20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category has areal coverage probabilities of severe weather within 25 miles of a point.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can use this guide to draw category labels and individual severe probabilities on your blank map. </a:t>
            </a:r>
            <a:endParaRPr/>
          </a:p>
        </p:txBody>
      </p:sp>
      <p:pic>
        <p:nvPicPr>
          <p:cNvPr id="192" name="Google Shape;19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5712" y="0"/>
            <a:ext cx="462827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0" y="2458350"/>
            <a:ext cx="4515501" cy="26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/>
          <p:nvPr/>
        </p:nvSpPr>
        <p:spPr>
          <a:xfrm>
            <a:off x="6867875" y="7400"/>
            <a:ext cx="22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7"/>
          <p:cNvSpPr txBox="1"/>
          <p:nvPr/>
        </p:nvSpPr>
        <p:spPr>
          <a:xfrm>
            <a:off x="6867875" y="7400"/>
            <a:ext cx="2276100" cy="54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chemeClr val="lt1"/>
                </a:solidFill>
              </a:rPr>
              <a:t>Surface 18z</a:t>
            </a:r>
            <a:endParaRPr b="1" sz="2320">
              <a:solidFill>
                <a:schemeClr val="lt1"/>
              </a:solidFill>
            </a:endParaRPr>
          </a:p>
        </p:txBody>
      </p:sp>
      <p:pic>
        <p:nvPicPr>
          <p:cNvPr id="200" name="Google Shape;2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400"/>
            <a:ext cx="68678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/>
          <p:nvPr/>
        </p:nvSpPr>
        <p:spPr>
          <a:xfrm>
            <a:off x="6867875" y="7400"/>
            <a:ext cx="22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8"/>
          <p:cNvSpPr txBox="1"/>
          <p:nvPr/>
        </p:nvSpPr>
        <p:spPr>
          <a:xfrm>
            <a:off x="6867875" y="7400"/>
            <a:ext cx="2276100" cy="54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chemeClr val="lt1"/>
                </a:solidFill>
              </a:rPr>
              <a:t>Surface 18z</a:t>
            </a:r>
            <a:endParaRPr b="1" sz="2320">
              <a:solidFill>
                <a:schemeClr val="lt1"/>
              </a:solidFill>
            </a:endParaRPr>
          </a:p>
        </p:txBody>
      </p:sp>
      <p:sp>
        <p:nvSpPr>
          <p:cNvPr id="207" name="Google Shape;207;p28"/>
          <p:cNvSpPr txBox="1"/>
          <p:nvPr/>
        </p:nvSpPr>
        <p:spPr>
          <a:xfrm>
            <a:off x="6867875" y="562450"/>
            <a:ext cx="2276100" cy="298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Changes do you notice?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Clearing and warming across northwest Oklahoma.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How far east is the dryline?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What area might experience severe weather and what types?</a:t>
            </a:r>
            <a:endParaRPr b="1"/>
          </a:p>
        </p:txBody>
      </p:sp>
      <p:pic>
        <p:nvPicPr>
          <p:cNvPr id="208" name="Google Shape;20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400"/>
            <a:ext cx="68678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9"/>
          <p:cNvSpPr txBox="1"/>
          <p:nvPr/>
        </p:nvSpPr>
        <p:spPr>
          <a:xfrm>
            <a:off x="0" y="0"/>
            <a:ext cx="2512200" cy="8988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rgbClr val="FFFFFF"/>
                </a:solidFill>
              </a:rPr>
              <a:t>Satellite Imagery 1745z</a:t>
            </a:r>
            <a:endParaRPr b="1" sz="232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/>
          <p:nvPr/>
        </p:nvSpPr>
        <p:spPr>
          <a:xfrm>
            <a:off x="6867875" y="7400"/>
            <a:ext cx="22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0"/>
          <p:cNvSpPr txBox="1"/>
          <p:nvPr/>
        </p:nvSpPr>
        <p:spPr>
          <a:xfrm>
            <a:off x="6867875" y="7400"/>
            <a:ext cx="2276100" cy="54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chemeClr val="lt1"/>
                </a:solidFill>
              </a:rPr>
              <a:t>Surface 20z </a:t>
            </a:r>
            <a:endParaRPr b="1" sz="2320">
              <a:solidFill>
                <a:schemeClr val="lt1"/>
              </a:solidFill>
            </a:endParaRPr>
          </a:p>
        </p:txBody>
      </p:sp>
      <p:pic>
        <p:nvPicPr>
          <p:cNvPr id="221" name="Google Shape;22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400"/>
            <a:ext cx="68678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/>
        </p:nvSpPr>
        <p:spPr>
          <a:xfrm>
            <a:off x="6867875" y="7400"/>
            <a:ext cx="22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1"/>
          <p:cNvSpPr txBox="1"/>
          <p:nvPr/>
        </p:nvSpPr>
        <p:spPr>
          <a:xfrm>
            <a:off x="6867875" y="7400"/>
            <a:ext cx="2276100" cy="54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chemeClr val="lt1"/>
                </a:solidFill>
              </a:rPr>
              <a:t>Surface 20z </a:t>
            </a:r>
            <a:endParaRPr b="1" sz="2320">
              <a:solidFill>
                <a:schemeClr val="lt1"/>
              </a:solidFill>
            </a:endParaRPr>
          </a:p>
        </p:txBody>
      </p:sp>
      <p:sp>
        <p:nvSpPr>
          <p:cNvPr id="228" name="Google Shape;228;p31"/>
          <p:cNvSpPr txBox="1"/>
          <p:nvPr/>
        </p:nvSpPr>
        <p:spPr>
          <a:xfrm>
            <a:off x="6867875" y="562450"/>
            <a:ext cx="2276100" cy="298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Changes do you notice?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Clearing and warming across northwest Oklahoma.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How far east is the dryline?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What area might experience severe weather and what types?</a:t>
            </a:r>
            <a:endParaRPr b="1"/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400"/>
            <a:ext cx="68678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-100" y="9950"/>
            <a:ext cx="9144000" cy="5133600"/>
          </a:xfrm>
          <a:prstGeom prst="rect">
            <a:avLst/>
          </a:prstGeom>
          <a:solidFill>
            <a:srgbClr val="676767">
              <a:alpha val="2647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type="title"/>
          </p:nvPr>
        </p:nvSpPr>
        <p:spPr>
          <a:xfrm>
            <a:off x="6860475" y="0"/>
            <a:ext cx="22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/>
              <a:t>12z (6 am) 250 mb</a:t>
            </a:r>
            <a:endParaRPr b="1" sz="19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/>
              <a:t>35,000 ft </a:t>
            </a:r>
            <a:endParaRPr b="1" sz="192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950"/>
            <a:ext cx="6858000" cy="5143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" name="Google Shape;65;p14"/>
          <p:cNvSpPr/>
          <p:nvPr/>
        </p:nvSpPr>
        <p:spPr>
          <a:xfrm>
            <a:off x="1465350" y="510650"/>
            <a:ext cx="3106800" cy="2531100"/>
          </a:xfrm>
          <a:prstGeom prst="ellipse">
            <a:avLst/>
          </a:prstGeom>
          <a:solidFill>
            <a:srgbClr val="6287F4">
              <a:alpha val="45830"/>
            </a:srgbClr>
          </a:solidFill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2242425" y="355225"/>
            <a:ext cx="3219300" cy="3685575"/>
          </a:xfrm>
          <a:custGeom>
            <a:rect b="b" l="l" r="r" t="t"/>
            <a:pathLst>
              <a:path extrusionOk="0" h="147423" w="128772">
                <a:moveTo>
                  <a:pt x="0" y="0"/>
                </a:moveTo>
                <a:cubicBezTo>
                  <a:pt x="1530" y="8881"/>
                  <a:pt x="2023" y="39027"/>
                  <a:pt x="9177" y="53286"/>
                </a:cubicBezTo>
                <a:cubicBezTo>
                  <a:pt x="16331" y="67545"/>
                  <a:pt x="26248" y="71788"/>
                  <a:pt x="42924" y="85553"/>
                </a:cubicBezTo>
                <a:cubicBezTo>
                  <a:pt x="59600" y="99318"/>
                  <a:pt x="94926" y="125566"/>
                  <a:pt x="109234" y="135878"/>
                </a:cubicBezTo>
                <a:cubicBezTo>
                  <a:pt x="123542" y="146190"/>
                  <a:pt x="125516" y="145499"/>
                  <a:pt x="128772" y="147423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67" name="Google Shape;67;p14"/>
          <p:cNvSpPr/>
          <p:nvPr/>
        </p:nvSpPr>
        <p:spPr>
          <a:xfrm>
            <a:off x="606850" y="865875"/>
            <a:ext cx="3448750" cy="2305475"/>
          </a:xfrm>
          <a:custGeom>
            <a:rect b="b" l="l" r="r" t="t"/>
            <a:pathLst>
              <a:path extrusionOk="0" h="92219" w="137950">
                <a:moveTo>
                  <a:pt x="0" y="0"/>
                </a:moveTo>
                <a:cubicBezTo>
                  <a:pt x="6759" y="11003"/>
                  <a:pt x="28320" y="51016"/>
                  <a:pt x="40556" y="66015"/>
                </a:cubicBezTo>
                <a:cubicBezTo>
                  <a:pt x="52792" y="81014"/>
                  <a:pt x="61327" y="85997"/>
                  <a:pt x="73415" y="89993"/>
                </a:cubicBezTo>
                <a:cubicBezTo>
                  <a:pt x="85503" y="93989"/>
                  <a:pt x="102327" y="91523"/>
                  <a:pt x="113083" y="89993"/>
                </a:cubicBezTo>
                <a:cubicBezTo>
                  <a:pt x="123839" y="88464"/>
                  <a:pt x="133806" y="82346"/>
                  <a:pt x="137950" y="80816"/>
                </a:cubicBezTo>
              </a:path>
            </a:pathLst>
          </a:custGeom>
          <a:noFill/>
          <a:ln cap="flat" cmpd="sng" w="1143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68" name="Google Shape;68;p14"/>
          <p:cNvSpPr/>
          <p:nvPr/>
        </p:nvSpPr>
        <p:spPr>
          <a:xfrm>
            <a:off x="4899275" y="66600"/>
            <a:ext cx="1753975" cy="3796575"/>
          </a:xfrm>
          <a:custGeom>
            <a:rect b="b" l="l" r="r" t="t"/>
            <a:pathLst>
              <a:path extrusionOk="0" h="151863" w="70159">
                <a:moveTo>
                  <a:pt x="0" y="0"/>
                </a:moveTo>
                <a:cubicBezTo>
                  <a:pt x="5625" y="8634"/>
                  <a:pt x="24768" y="33895"/>
                  <a:pt x="33747" y="51805"/>
                </a:cubicBezTo>
                <a:cubicBezTo>
                  <a:pt x="42727" y="69715"/>
                  <a:pt x="47808" y="90783"/>
                  <a:pt x="53877" y="107459"/>
                </a:cubicBezTo>
                <a:cubicBezTo>
                  <a:pt x="59946" y="124135"/>
                  <a:pt x="67445" y="144462"/>
                  <a:pt x="70159" y="151863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69" name="Google Shape;69;p14"/>
          <p:cNvSpPr txBox="1"/>
          <p:nvPr/>
        </p:nvSpPr>
        <p:spPr>
          <a:xfrm>
            <a:off x="6882675" y="984300"/>
            <a:ext cx="2283600" cy="31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00"/>
              <a:buChar char="●"/>
            </a:pPr>
            <a:r>
              <a:rPr b="1" lang="en" sz="1900">
                <a:solidFill>
                  <a:srgbClr val="0000FF"/>
                </a:solidFill>
              </a:rPr>
              <a:t>Trough of low pressure </a:t>
            </a:r>
            <a:endParaRPr b="1" sz="1900">
              <a:solidFill>
                <a:srgbClr val="0000FF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Char char="●"/>
            </a:pPr>
            <a:r>
              <a:rPr b="1" lang="en" sz="1900">
                <a:solidFill>
                  <a:srgbClr val="FF0000"/>
                </a:solidFill>
              </a:rPr>
              <a:t>Downstream Ridge of high pressure</a:t>
            </a:r>
            <a:endParaRPr b="1" sz="1900">
              <a:solidFill>
                <a:srgbClr val="FF0000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900"/>
              <a:buChar char="●"/>
            </a:pPr>
            <a:r>
              <a:rPr b="1" lang="en" sz="1900">
                <a:solidFill>
                  <a:srgbClr val="FF00FF"/>
                </a:solidFill>
              </a:rPr>
              <a:t>Strong winds with a jet streak.</a:t>
            </a:r>
            <a:endParaRPr b="1" sz="1900">
              <a:solidFill>
                <a:srgbClr val="FF00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2"/>
          <p:cNvSpPr txBox="1"/>
          <p:nvPr/>
        </p:nvSpPr>
        <p:spPr>
          <a:xfrm>
            <a:off x="0" y="0"/>
            <a:ext cx="2512200" cy="8988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rgbClr val="FFFFFF"/>
                </a:solidFill>
              </a:rPr>
              <a:t>Satellite Imagery 1945z</a:t>
            </a:r>
            <a:endParaRPr b="1" sz="2320">
              <a:solidFill>
                <a:srgbClr val="FFFFFF"/>
              </a:solidFill>
            </a:endParaRPr>
          </a:p>
        </p:txBody>
      </p:sp>
      <p:sp>
        <p:nvSpPr>
          <p:cNvPr id="236" name="Google Shape;236;p32"/>
          <p:cNvSpPr txBox="1"/>
          <p:nvPr/>
        </p:nvSpPr>
        <p:spPr>
          <a:xfrm>
            <a:off x="4847475" y="1554125"/>
            <a:ext cx="703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</a:rPr>
              <a:t>T</a:t>
            </a:r>
            <a:r>
              <a:rPr i="1" lang="en" sz="600">
                <a:solidFill>
                  <a:srgbClr val="FF0000"/>
                </a:solidFill>
              </a:rPr>
              <a:t>(1925z)</a:t>
            </a:r>
            <a:endParaRPr i="1" sz="600">
              <a:solidFill>
                <a:srgbClr val="FF0000"/>
              </a:solidFill>
            </a:endParaRPr>
          </a:p>
        </p:txBody>
      </p:sp>
      <p:sp>
        <p:nvSpPr>
          <p:cNvPr id="237" name="Google Shape;237;p32"/>
          <p:cNvSpPr txBox="1"/>
          <p:nvPr/>
        </p:nvSpPr>
        <p:spPr>
          <a:xfrm>
            <a:off x="5121300" y="1006500"/>
            <a:ext cx="5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FF00"/>
                </a:solidFill>
              </a:rPr>
              <a:t>H</a:t>
            </a:r>
            <a:endParaRPr b="1">
              <a:solidFill>
                <a:srgbClr val="00FF00"/>
              </a:solidFill>
            </a:endParaRPr>
          </a:p>
        </p:txBody>
      </p:sp>
      <p:sp>
        <p:nvSpPr>
          <p:cNvPr id="238" name="Google Shape;238;p32"/>
          <p:cNvSpPr txBox="1"/>
          <p:nvPr/>
        </p:nvSpPr>
        <p:spPr>
          <a:xfrm>
            <a:off x="5121300" y="7814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0FF00"/>
                </a:solidFill>
              </a:rPr>
              <a:t>H</a:t>
            </a:r>
            <a:endParaRPr/>
          </a:p>
        </p:txBody>
      </p:sp>
      <p:sp>
        <p:nvSpPr>
          <p:cNvPr id="239" name="Google Shape;239;p32"/>
          <p:cNvSpPr txBox="1"/>
          <p:nvPr/>
        </p:nvSpPr>
        <p:spPr>
          <a:xfrm>
            <a:off x="5426100" y="689650"/>
            <a:ext cx="33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FF00"/>
                </a:solidFill>
              </a:rPr>
              <a:t>H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Outlook Update?</a:t>
            </a:r>
            <a:endParaRPr/>
          </a:p>
        </p:txBody>
      </p:sp>
      <p:sp>
        <p:nvSpPr>
          <p:cNvPr id="245" name="Google Shape;245;p33"/>
          <p:cNvSpPr txBox="1"/>
          <p:nvPr>
            <p:ph idx="1" type="body"/>
          </p:nvPr>
        </p:nvSpPr>
        <p:spPr>
          <a:xfrm>
            <a:off x="0" y="572700"/>
            <a:ext cx="4572000" cy="4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 you want to change the category up or down?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do you feel about your forecast?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factors are affecting your reasoning?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Are there areas you are more </a:t>
            </a:r>
            <a:r>
              <a:rPr lang="en"/>
              <a:t>concerned</a:t>
            </a:r>
            <a:r>
              <a:rPr lang="en"/>
              <a:t> about than others?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33"/>
          <p:cNvPicPr preferRelativeResize="0"/>
          <p:nvPr/>
        </p:nvPicPr>
        <p:blipFill rotWithShape="1">
          <a:blip r:embed="rId3">
            <a:alphaModFix/>
          </a:blip>
          <a:srcRect b="22897" l="18344" r="15953" t="7187"/>
          <a:stretch/>
        </p:blipFill>
        <p:spPr>
          <a:xfrm>
            <a:off x="5406700" y="2161000"/>
            <a:ext cx="3737374" cy="29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3"/>
          <p:cNvSpPr/>
          <p:nvPr/>
        </p:nvSpPr>
        <p:spPr>
          <a:xfrm rot="-137133">
            <a:off x="6446365" y="2360580"/>
            <a:ext cx="1903214" cy="2235013"/>
          </a:xfrm>
          <a:prstGeom prst="ellipse">
            <a:avLst/>
          </a:prstGeom>
          <a:solidFill>
            <a:srgbClr val="F9CB9C">
              <a:alpha val="37060"/>
            </a:srgbClr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0000"/>
                </a:solidFill>
              </a:rPr>
              <a:t>??</a:t>
            </a:r>
            <a:endParaRPr b="1" sz="19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/>
          <p:nvPr/>
        </p:nvSpPr>
        <p:spPr>
          <a:xfrm>
            <a:off x="6867875" y="7400"/>
            <a:ext cx="22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4"/>
          <p:cNvSpPr txBox="1"/>
          <p:nvPr/>
        </p:nvSpPr>
        <p:spPr>
          <a:xfrm>
            <a:off x="6867875" y="7400"/>
            <a:ext cx="2276100" cy="54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chemeClr val="lt1"/>
                </a:solidFill>
              </a:rPr>
              <a:t>Surface 21z </a:t>
            </a:r>
            <a:endParaRPr b="1" sz="2320">
              <a:solidFill>
                <a:schemeClr val="lt1"/>
              </a:solidFill>
            </a:endParaRPr>
          </a:p>
        </p:txBody>
      </p:sp>
      <p:pic>
        <p:nvPicPr>
          <p:cNvPr id="254" name="Google Shape;25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400"/>
            <a:ext cx="6867876" cy="51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5"/>
          <p:cNvSpPr txBox="1"/>
          <p:nvPr/>
        </p:nvSpPr>
        <p:spPr>
          <a:xfrm>
            <a:off x="6867875" y="7400"/>
            <a:ext cx="22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5"/>
          <p:cNvSpPr txBox="1"/>
          <p:nvPr/>
        </p:nvSpPr>
        <p:spPr>
          <a:xfrm>
            <a:off x="6867875" y="7400"/>
            <a:ext cx="2276100" cy="54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chemeClr val="lt1"/>
                </a:solidFill>
              </a:rPr>
              <a:t>Surface 21z </a:t>
            </a:r>
            <a:endParaRPr b="1" sz="2320">
              <a:solidFill>
                <a:schemeClr val="lt1"/>
              </a:solidFill>
            </a:endParaRPr>
          </a:p>
        </p:txBody>
      </p:sp>
      <p:sp>
        <p:nvSpPr>
          <p:cNvPr id="261" name="Google Shape;261;p35"/>
          <p:cNvSpPr txBox="1"/>
          <p:nvPr/>
        </p:nvSpPr>
        <p:spPr>
          <a:xfrm>
            <a:off x="6867875" y="562450"/>
            <a:ext cx="2276100" cy="298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Changes do you notice?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Clearing and warming across northwest Oklahoma.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How far east is the dryline?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What area might experience severe weather and what types?</a:t>
            </a:r>
            <a:endParaRPr b="1"/>
          </a:p>
        </p:txBody>
      </p:sp>
      <p:pic>
        <p:nvPicPr>
          <p:cNvPr id="262" name="Google Shape;26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400"/>
            <a:ext cx="6867876" cy="51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6"/>
          <p:cNvSpPr txBox="1"/>
          <p:nvPr/>
        </p:nvSpPr>
        <p:spPr>
          <a:xfrm>
            <a:off x="0" y="0"/>
            <a:ext cx="2512200" cy="8988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rgbClr val="FFFFFF"/>
                </a:solidFill>
              </a:rPr>
              <a:t>Satellite Imagery 2045z</a:t>
            </a:r>
            <a:endParaRPr b="1" sz="2320">
              <a:solidFill>
                <a:srgbClr val="FFFFFF"/>
              </a:solidFill>
            </a:endParaRPr>
          </a:p>
        </p:txBody>
      </p:sp>
      <p:sp>
        <p:nvSpPr>
          <p:cNvPr id="269" name="Google Shape;269;p36"/>
          <p:cNvSpPr txBox="1"/>
          <p:nvPr/>
        </p:nvSpPr>
        <p:spPr>
          <a:xfrm>
            <a:off x="5128700" y="1679975"/>
            <a:ext cx="59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T</a:t>
            </a:r>
            <a:r>
              <a:rPr i="1" lang="en" sz="600">
                <a:solidFill>
                  <a:srgbClr val="FF0000"/>
                </a:solidFill>
              </a:rPr>
              <a:t>(2005z)</a:t>
            </a:r>
            <a:endParaRPr i="1" sz="600">
              <a:solidFill>
                <a:srgbClr val="FF0000"/>
              </a:solidFill>
            </a:endParaRPr>
          </a:p>
        </p:txBody>
      </p:sp>
      <p:sp>
        <p:nvSpPr>
          <p:cNvPr id="270" name="Google Shape;270;p36"/>
          <p:cNvSpPr txBox="1"/>
          <p:nvPr/>
        </p:nvSpPr>
        <p:spPr>
          <a:xfrm>
            <a:off x="5765150" y="7814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FF00"/>
                </a:solidFill>
              </a:rPr>
              <a:t>H</a:t>
            </a:r>
            <a:endParaRPr/>
          </a:p>
        </p:txBody>
      </p:sp>
      <p:sp>
        <p:nvSpPr>
          <p:cNvPr id="271" name="Google Shape;271;p36"/>
          <p:cNvSpPr txBox="1"/>
          <p:nvPr/>
        </p:nvSpPr>
        <p:spPr>
          <a:xfrm>
            <a:off x="6069975" y="381275"/>
            <a:ext cx="33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FF00"/>
                </a:solidFill>
              </a:rPr>
              <a:t>H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/>
          <p:nvPr/>
        </p:nvSpPr>
        <p:spPr>
          <a:xfrm>
            <a:off x="6867875" y="7400"/>
            <a:ext cx="22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7"/>
          <p:cNvSpPr txBox="1"/>
          <p:nvPr/>
        </p:nvSpPr>
        <p:spPr>
          <a:xfrm>
            <a:off x="6867875" y="7400"/>
            <a:ext cx="2276100" cy="54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chemeClr val="lt1"/>
                </a:solidFill>
              </a:rPr>
              <a:t>Surface 22z </a:t>
            </a:r>
            <a:endParaRPr b="1" sz="2320">
              <a:solidFill>
                <a:schemeClr val="lt1"/>
              </a:solidFill>
            </a:endParaRPr>
          </a:p>
        </p:txBody>
      </p:sp>
      <p:pic>
        <p:nvPicPr>
          <p:cNvPr id="278" name="Google Shape;27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400"/>
            <a:ext cx="6848133" cy="51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8"/>
          <p:cNvSpPr txBox="1"/>
          <p:nvPr/>
        </p:nvSpPr>
        <p:spPr>
          <a:xfrm>
            <a:off x="6867875" y="7400"/>
            <a:ext cx="22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8"/>
          <p:cNvSpPr txBox="1"/>
          <p:nvPr/>
        </p:nvSpPr>
        <p:spPr>
          <a:xfrm>
            <a:off x="6867875" y="7400"/>
            <a:ext cx="2276100" cy="54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chemeClr val="lt1"/>
                </a:solidFill>
              </a:rPr>
              <a:t>Surface 22z </a:t>
            </a:r>
            <a:endParaRPr b="1" sz="2320">
              <a:solidFill>
                <a:schemeClr val="lt1"/>
              </a:solidFill>
            </a:endParaRPr>
          </a:p>
        </p:txBody>
      </p:sp>
      <p:sp>
        <p:nvSpPr>
          <p:cNvPr id="285" name="Google Shape;285;p38"/>
          <p:cNvSpPr txBox="1"/>
          <p:nvPr/>
        </p:nvSpPr>
        <p:spPr>
          <a:xfrm>
            <a:off x="6867875" y="562450"/>
            <a:ext cx="2276100" cy="298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Changes do you notice?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Clearing and warming across northwest Oklahoma.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How far east is the dryline?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What area might experience severe weather and what types?</a:t>
            </a:r>
            <a:endParaRPr b="1"/>
          </a:p>
        </p:txBody>
      </p:sp>
      <p:pic>
        <p:nvPicPr>
          <p:cNvPr id="286" name="Google Shape;28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400"/>
            <a:ext cx="6848133" cy="51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9"/>
          <p:cNvSpPr txBox="1"/>
          <p:nvPr/>
        </p:nvSpPr>
        <p:spPr>
          <a:xfrm>
            <a:off x="0" y="0"/>
            <a:ext cx="2512200" cy="8988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rgbClr val="FFFFFF"/>
                </a:solidFill>
              </a:rPr>
              <a:t>Satellite Imagery 2145z</a:t>
            </a:r>
            <a:endParaRPr b="1" sz="2320">
              <a:solidFill>
                <a:srgbClr val="FFFFFF"/>
              </a:solidFill>
            </a:endParaRPr>
          </a:p>
        </p:txBody>
      </p:sp>
      <p:sp>
        <p:nvSpPr>
          <p:cNvPr id="293" name="Google Shape;293;p39"/>
          <p:cNvSpPr txBox="1"/>
          <p:nvPr/>
        </p:nvSpPr>
        <p:spPr>
          <a:xfrm>
            <a:off x="5506125" y="1598550"/>
            <a:ext cx="51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T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94" name="Google Shape;294;p39"/>
          <p:cNvSpPr txBox="1"/>
          <p:nvPr/>
        </p:nvSpPr>
        <p:spPr>
          <a:xfrm>
            <a:off x="5281075" y="2106175"/>
            <a:ext cx="51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T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95" name="Google Shape;295;p39"/>
          <p:cNvSpPr txBox="1"/>
          <p:nvPr/>
        </p:nvSpPr>
        <p:spPr>
          <a:xfrm>
            <a:off x="5366875" y="2171550"/>
            <a:ext cx="51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T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0"/>
          <p:cNvSpPr txBox="1"/>
          <p:nvPr/>
        </p:nvSpPr>
        <p:spPr>
          <a:xfrm>
            <a:off x="6867875" y="7400"/>
            <a:ext cx="22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0"/>
          <p:cNvSpPr txBox="1"/>
          <p:nvPr/>
        </p:nvSpPr>
        <p:spPr>
          <a:xfrm>
            <a:off x="6867875" y="7400"/>
            <a:ext cx="2276100" cy="54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chemeClr val="lt1"/>
                </a:solidFill>
              </a:rPr>
              <a:t>Surface 23z </a:t>
            </a:r>
            <a:endParaRPr b="1" sz="2320">
              <a:solidFill>
                <a:schemeClr val="lt1"/>
              </a:solidFill>
            </a:endParaRPr>
          </a:p>
        </p:txBody>
      </p:sp>
      <p:pic>
        <p:nvPicPr>
          <p:cNvPr id="302" name="Google Shape;30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400"/>
            <a:ext cx="6848133" cy="51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1"/>
          <p:cNvSpPr txBox="1"/>
          <p:nvPr/>
        </p:nvSpPr>
        <p:spPr>
          <a:xfrm>
            <a:off x="6867875" y="7400"/>
            <a:ext cx="22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1"/>
          <p:cNvSpPr txBox="1"/>
          <p:nvPr/>
        </p:nvSpPr>
        <p:spPr>
          <a:xfrm>
            <a:off x="6867875" y="7400"/>
            <a:ext cx="2276100" cy="54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chemeClr val="lt1"/>
                </a:solidFill>
              </a:rPr>
              <a:t>Surface 23z </a:t>
            </a:r>
            <a:endParaRPr b="1" sz="2320">
              <a:solidFill>
                <a:schemeClr val="lt1"/>
              </a:solidFill>
            </a:endParaRPr>
          </a:p>
        </p:txBody>
      </p:sp>
      <p:sp>
        <p:nvSpPr>
          <p:cNvPr id="309" name="Google Shape;309;p41"/>
          <p:cNvSpPr txBox="1"/>
          <p:nvPr/>
        </p:nvSpPr>
        <p:spPr>
          <a:xfrm>
            <a:off x="6867875" y="562450"/>
            <a:ext cx="2276100" cy="2339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Changes do you notice?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Backing (more southeasterly) and strengthening of the winds across central Oklahoma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Surface Pressure Falls </a:t>
            </a:r>
            <a:endParaRPr b="1"/>
          </a:p>
        </p:txBody>
      </p:sp>
      <p:pic>
        <p:nvPicPr>
          <p:cNvPr id="310" name="Google Shape;31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400"/>
            <a:ext cx="6848133" cy="51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1"/>
          <p:cNvSpPr/>
          <p:nvPr/>
        </p:nvSpPr>
        <p:spPr>
          <a:xfrm rot="-1729085">
            <a:off x="3788079" y="820012"/>
            <a:ext cx="1136443" cy="1575506"/>
          </a:xfrm>
          <a:prstGeom prst="ellipse">
            <a:avLst/>
          </a:prstGeom>
          <a:solidFill>
            <a:srgbClr val="00FFFF">
              <a:alpha val="19640"/>
            </a:srgbClr>
          </a:solidFill>
          <a:ln cap="flat" cmpd="sng" w="9525">
            <a:solidFill>
              <a:srgbClr val="0000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00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>
            <p:ph type="title"/>
          </p:nvPr>
        </p:nvSpPr>
        <p:spPr>
          <a:xfrm>
            <a:off x="6860475" y="0"/>
            <a:ext cx="22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/>
              <a:t>12z (6 am) 500 mb 20,000 ft </a:t>
            </a:r>
            <a:endParaRPr b="1" sz="1920"/>
          </a:p>
        </p:txBody>
      </p:sp>
      <p:sp>
        <p:nvSpPr>
          <p:cNvPr id="76" name="Google Shape;76;p15"/>
          <p:cNvSpPr/>
          <p:nvPr/>
        </p:nvSpPr>
        <p:spPr>
          <a:xfrm>
            <a:off x="1465350" y="510650"/>
            <a:ext cx="3106800" cy="2531100"/>
          </a:xfrm>
          <a:prstGeom prst="ellipse">
            <a:avLst/>
          </a:prstGeom>
          <a:solidFill>
            <a:srgbClr val="6287F4">
              <a:alpha val="45830"/>
            </a:srgbClr>
          </a:solidFill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2242425" y="355225"/>
            <a:ext cx="3219300" cy="3685575"/>
          </a:xfrm>
          <a:custGeom>
            <a:rect b="b" l="l" r="r" t="t"/>
            <a:pathLst>
              <a:path extrusionOk="0" h="147423" w="128772">
                <a:moveTo>
                  <a:pt x="0" y="0"/>
                </a:moveTo>
                <a:cubicBezTo>
                  <a:pt x="1530" y="8881"/>
                  <a:pt x="2023" y="39027"/>
                  <a:pt x="9177" y="53286"/>
                </a:cubicBezTo>
                <a:cubicBezTo>
                  <a:pt x="16331" y="67545"/>
                  <a:pt x="26248" y="71788"/>
                  <a:pt x="42924" y="85553"/>
                </a:cubicBezTo>
                <a:cubicBezTo>
                  <a:pt x="59600" y="99318"/>
                  <a:pt x="94926" y="125566"/>
                  <a:pt x="109234" y="135878"/>
                </a:cubicBezTo>
                <a:cubicBezTo>
                  <a:pt x="123542" y="146190"/>
                  <a:pt x="125516" y="145499"/>
                  <a:pt x="128772" y="147423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78" name="Google Shape;78;p15"/>
          <p:cNvSpPr/>
          <p:nvPr/>
        </p:nvSpPr>
        <p:spPr>
          <a:xfrm>
            <a:off x="606850" y="865875"/>
            <a:ext cx="3448750" cy="2305475"/>
          </a:xfrm>
          <a:custGeom>
            <a:rect b="b" l="l" r="r" t="t"/>
            <a:pathLst>
              <a:path extrusionOk="0" h="92219" w="137950">
                <a:moveTo>
                  <a:pt x="0" y="0"/>
                </a:moveTo>
                <a:cubicBezTo>
                  <a:pt x="6759" y="11003"/>
                  <a:pt x="28320" y="51016"/>
                  <a:pt x="40556" y="66015"/>
                </a:cubicBezTo>
                <a:cubicBezTo>
                  <a:pt x="52792" y="81014"/>
                  <a:pt x="61327" y="85997"/>
                  <a:pt x="73415" y="89993"/>
                </a:cubicBezTo>
                <a:cubicBezTo>
                  <a:pt x="85503" y="93989"/>
                  <a:pt x="102327" y="91523"/>
                  <a:pt x="113083" y="89993"/>
                </a:cubicBezTo>
                <a:cubicBezTo>
                  <a:pt x="123839" y="88464"/>
                  <a:pt x="133806" y="82346"/>
                  <a:pt x="137950" y="80816"/>
                </a:cubicBezTo>
              </a:path>
            </a:pathLst>
          </a:custGeom>
          <a:noFill/>
          <a:ln cap="flat" cmpd="sng" w="1143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79" name="Google Shape;79;p15"/>
          <p:cNvSpPr/>
          <p:nvPr/>
        </p:nvSpPr>
        <p:spPr>
          <a:xfrm>
            <a:off x="4899275" y="66600"/>
            <a:ext cx="1753975" cy="3796575"/>
          </a:xfrm>
          <a:custGeom>
            <a:rect b="b" l="l" r="r" t="t"/>
            <a:pathLst>
              <a:path extrusionOk="0" h="151863" w="70159">
                <a:moveTo>
                  <a:pt x="0" y="0"/>
                </a:moveTo>
                <a:cubicBezTo>
                  <a:pt x="5625" y="8634"/>
                  <a:pt x="24768" y="33895"/>
                  <a:pt x="33747" y="51805"/>
                </a:cubicBezTo>
                <a:cubicBezTo>
                  <a:pt x="42727" y="69715"/>
                  <a:pt x="47808" y="90783"/>
                  <a:pt x="53877" y="107459"/>
                </a:cubicBezTo>
                <a:cubicBezTo>
                  <a:pt x="59946" y="124135"/>
                  <a:pt x="67445" y="144462"/>
                  <a:pt x="70159" y="151863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80" name="Google Shape;80;p15"/>
          <p:cNvSpPr txBox="1"/>
          <p:nvPr/>
        </p:nvSpPr>
        <p:spPr>
          <a:xfrm>
            <a:off x="6882675" y="984300"/>
            <a:ext cx="2283600" cy="3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00"/>
              <a:buChar char="●"/>
            </a:pPr>
            <a:r>
              <a:rPr b="1" lang="en" sz="1900">
                <a:solidFill>
                  <a:srgbClr val="0000FF"/>
                </a:solidFill>
              </a:rPr>
              <a:t>Trough of low pressure </a:t>
            </a:r>
            <a:endParaRPr b="1" sz="1900">
              <a:solidFill>
                <a:srgbClr val="0000FF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Char char="●"/>
            </a:pPr>
            <a:r>
              <a:rPr b="1" lang="en" sz="1900">
                <a:solidFill>
                  <a:srgbClr val="FF0000"/>
                </a:solidFill>
              </a:rPr>
              <a:t>Downstream Ridge of high pressure</a:t>
            </a:r>
            <a:endParaRPr b="1" sz="1900">
              <a:solidFill>
                <a:srgbClr val="FF0000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900"/>
              <a:buChar char="●"/>
            </a:pPr>
            <a:r>
              <a:rPr b="1" lang="en" sz="1900">
                <a:solidFill>
                  <a:srgbClr val="FF00FF"/>
                </a:solidFill>
              </a:rPr>
              <a:t>Strong west and southwest winds with a jet streak.</a:t>
            </a:r>
            <a:endParaRPr b="1" sz="1900">
              <a:solidFill>
                <a:srgbClr val="FF00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2"/>
          <p:cNvSpPr txBox="1"/>
          <p:nvPr/>
        </p:nvSpPr>
        <p:spPr>
          <a:xfrm>
            <a:off x="6867875" y="7400"/>
            <a:ext cx="22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2"/>
          <p:cNvSpPr txBox="1"/>
          <p:nvPr/>
        </p:nvSpPr>
        <p:spPr>
          <a:xfrm>
            <a:off x="6867875" y="7400"/>
            <a:ext cx="2276100" cy="54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chemeClr val="lt1"/>
                </a:solidFill>
              </a:rPr>
              <a:t>Surface 23z </a:t>
            </a:r>
            <a:endParaRPr b="1" sz="2320">
              <a:solidFill>
                <a:schemeClr val="lt1"/>
              </a:solidFill>
            </a:endParaRPr>
          </a:p>
        </p:txBody>
      </p:sp>
      <p:sp>
        <p:nvSpPr>
          <p:cNvPr id="318" name="Google Shape;318;p42"/>
          <p:cNvSpPr txBox="1"/>
          <p:nvPr/>
        </p:nvSpPr>
        <p:spPr>
          <a:xfrm>
            <a:off x="6867875" y="562450"/>
            <a:ext cx="2276100" cy="298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Changes do you notice?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Clearing and warming across northwest Oklahoma.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How far east is the dryline?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What area might experience severe weather and what types?</a:t>
            </a:r>
            <a:endParaRPr b="1"/>
          </a:p>
        </p:txBody>
      </p:sp>
      <p:pic>
        <p:nvPicPr>
          <p:cNvPr id="319" name="Google Shape;31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400"/>
            <a:ext cx="6848133" cy="51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370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2"/>
          <p:cNvSpPr txBox="1"/>
          <p:nvPr/>
        </p:nvSpPr>
        <p:spPr>
          <a:xfrm>
            <a:off x="0" y="0"/>
            <a:ext cx="3000000" cy="89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chemeClr val="lt1"/>
                </a:solidFill>
              </a:rPr>
              <a:t>Satellite Imagery 2245z</a:t>
            </a:r>
            <a:endParaRPr/>
          </a:p>
        </p:txBody>
      </p:sp>
      <p:sp>
        <p:nvSpPr>
          <p:cNvPr id="322" name="Google Shape;322;p42"/>
          <p:cNvSpPr txBox="1"/>
          <p:nvPr/>
        </p:nvSpPr>
        <p:spPr>
          <a:xfrm>
            <a:off x="5448175" y="2800300"/>
            <a:ext cx="19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T</a:t>
            </a:r>
            <a:endParaRPr/>
          </a:p>
        </p:txBody>
      </p:sp>
      <p:sp>
        <p:nvSpPr>
          <p:cNvPr id="323" name="Google Shape;323;p42"/>
          <p:cNvSpPr txBox="1"/>
          <p:nvPr/>
        </p:nvSpPr>
        <p:spPr>
          <a:xfrm>
            <a:off x="5448175" y="2104975"/>
            <a:ext cx="38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T</a:t>
            </a:r>
            <a:endParaRPr/>
          </a:p>
        </p:txBody>
      </p:sp>
      <p:sp>
        <p:nvSpPr>
          <p:cNvPr id="324" name="Google Shape;324;p42"/>
          <p:cNvSpPr txBox="1"/>
          <p:nvPr/>
        </p:nvSpPr>
        <p:spPr>
          <a:xfrm>
            <a:off x="5837275" y="1782125"/>
            <a:ext cx="32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T</a:t>
            </a:r>
            <a:endParaRPr/>
          </a:p>
        </p:txBody>
      </p:sp>
      <p:sp>
        <p:nvSpPr>
          <p:cNvPr id="325" name="Google Shape;325;p42"/>
          <p:cNvSpPr txBox="1"/>
          <p:nvPr/>
        </p:nvSpPr>
        <p:spPr>
          <a:xfrm>
            <a:off x="5587400" y="2021875"/>
            <a:ext cx="38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T</a:t>
            </a:r>
            <a:endParaRPr/>
          </a:p>
        </p:txBody>
      </p:sp>
      <p:sp>
        <p:nvSpPr>
          <p:cNvPr id="326" name="Google Shape;326;p42"/>
          <p:cNvSpPr txBox="1"/>
          <p:nvPr/>
        </p:nvSpPr>
        <p:spPr>
          <a:xfrm>
            <a:off x="5143625" y="2851050"/>
            <a:ext cx="24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T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3"/>
          <p:cNvSpPr txBox="1"/>
          <p:nvPr>
            <p:ph type="title"/>
          </p:nvPr>
        </p:nvSpPr>
        <p:spPr>
          <a:xfrm>
            <a:off x="0" y="0"/>
            <a:ext cx="2747100" cy="7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720"/>
              <a:t>10/04/1998</a:t>
            </a:r>
            <a:endParaRPr b="1" sz="3720"/>
          </a:p>
        </p:txBody>
      </p:sp>
      <p:sp>
        <p:nvSpPr>
          <p:cNvPr id="332" name="Google Shape;332;p43"/>
          <p:cNvSpPr txBox="1"/>
          <p:nvPr>
            <p:ph idx="1" type="body"/>
          </p:nvPr>
        </p:nvSpPr>
        <p:spPr>
          <a:xfrm>
            <a:off x="0" y="742525"/>
            <a:ext cx="2747100" cy="44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Fall tornado outbreak across OK.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30 tornadoes mostly across central OK.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were the big players?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 Large western trough and strong lee low in CO.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Good moisture east of a Dryline and low-level shear across much of OK. </a:t>
            </a:r>
            <a:endParaRPr/>
          </a:p>
        </p:txBody>
      </p:sp>
      <p:pic>
        <p:nvPicPr>
          <p:cNvPr id="333" name="Google Shape;33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7100" y="343688"/>
            <a:ext cx="6396900" cy="4456133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3"/>
          <p:cNvSpPr txBox="1"/>
          <p:nvPr/>
        </p:nvSpPr>
        <p:spPr>
          <a:xfrm>
            <a:off x="6853200" y="0"/>
            <a:ext cx="2290800" cy="8313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Tornado Reports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Hail Reports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Wind Reports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4"/>
          <p:cNvSpPr txBox="1"/>
          <p:nvPr>
            <p:ph type="title"/>
          </p:nvPr>
        </p:nvSpPr>
        <p:spPr>
          <a:xfrm>
            <a:off x="311700" y="0"/>
            <a:ext cx="8520600" cy="479700"/>
          </a:xfrm>
          <a:prstGeom prst="rect">
            <a:avLst/>
          </a:prstGeom>
          <a:solidFill>
            <a:srgbClr val="EEEEEE">
              <a:alpha val="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/>
              <a:t>So What happened?</a:t>
            </a:r>
            <a:endParaRPr b="1" sz="3220"/>
          </a:p>
        </p:txBody>
      </p:sp>
      <p:sp>
        <p:nvSpPr>
          <p:cNvPr id="340" name="Google Shape;340;p44"/>
          <p:cNvSpPr txBox="1"/>
          <p:nvPr>
            <p:ph idx="1" type="body"/>
          </p:nvPr>
        </p:nvSpPr>
        <p:spPr>
          <a:xfrm>
            <a:off x="0" y="788225"/>
            <a:ext cx="2720100" cy="3416400"/>
          </a:xfrm>
          <a:prstGeom prst="rect">
            <a:avLst/>
          </a:prstGeom>
          <a:solidFill>
            <a:srgbClr val="F3F3F3">
              <a:alpha val="58929"/>
            </a:srgbClr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0B0B"/>
              </a:buClr>
              <a:buSzPts val="2400"/>
              <a:buChar char="●"/>
            </a:pPr>
            <a:r>
              <a:rPr lang="en" sz="2400">
                <a:solidFill>
                  <a:srgbClr val="0B0B0B"/>
                </a:solidFill>
              </a:rPr>
              <a:t>How did your forecast workout?</a:t>
            </a:r>
            <a:endParaRPr sz="2400">
              <a:solidFill>
                <a:srgbClr val="0B0B0B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0B0B"/>
              </a:buClr>
              <a:buSzPts val="2400"/>
              <a:buChar char="●"/>
            </a:pPr>
            <a:r>
              <a:rPr lang="en" sz="2400">
                <a:solidFill>
                  <a:srgbClr val="0B0B0B"/>
                </a:solidFill>
              </a:rPr>
              <a:t>Were there any surprises?</a:t>
            </a:r>
            <a:endParaRPr sz="2400">
              <a:solidFill>
                <a:srgbClr val="0B0B0B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600">
              <a:solidFill>
                <a:srgbClr val="0B0B0B"/>
              </a:solidFill>
            </a:endParaRPr>
          </a:p>
        </p:txBody>
      </p:sp>
      <p:pic>
        <p:nvPicPr>
          <p:cNvPr id="341" name="Google Shape;34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7150" y="572700"/>
            <a:ext cx="6396849" cy="457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5"/>
          <p:cNvSpPr txBox="1"/>
          <p:nvPr>
            <p:ph type="title"/>
          </p:nvPr>
        </p:nvSpPr>
        <p:spPr>
          <a:xfrm>
            <a:off x="311700" y="0"/>
            <a:ext cx="8520600" cy="4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Radar and Satellite </a:t>
            </a:r>
            <a:endParaRPr/>
          </a:p>
        </p:txBody>
      </p:sp>
      <p:pic>
        <p:nvPicPr>
          <p:cNvPr id="347" name="Google Shape;34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8975"/>
            <a:ext cx="4572000" cy="466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478975"/>
            <a:ext cx="4572001" cy="466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6"/>
          <p:cNvSpPr txBox="1"/>
          <p:nvPr>
            <p:ph type="title"/>
          </p:nvPr>
        </p:nvSpPr>
        <p:spPr>
          <a:xfrm>
            <a:off x="0" y="0"/>
            <a:ext cx="2747100" cy="7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720"/>
              <a:t>10/04/1998</a:t>
            </a:r>
            <a:endParaRPr b="1" sz="3720"/>
          </a:p>
        </p:txBody>
      </p:sp>
      <p:sp>
        <p:nvSpPr>
          <p:cNvPr id="354" name="Google Shape;354;p46"/>
          <p:cNvSpPr txBox="1"/>
          <p:nvPr>
            <p:ph idx="1" type="body"/>
          </p:nvPr>
        </p:nvSpPr>
        <p:spPr>
          <a:xfrm>
            <a:off x="0" y="742525"/>
            <a:ext cx="2747100" cy="44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Fall tornado outbreak across OK.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30 tornadoes mostly across central OK.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were the big players?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 Large western trough and strong lee low in CO.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Good moisture east of a Dryline and low-level shear across much of OK. </a:t>
            </a:r>
            <a:endParaRPr/>
          </a:p>
        </p:txBody>
      </p:sp>
      <p:pic>
        <p:nvPicPr>
          <p:cNvPr id="355" name="Google Shape;35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7146" y="0"/>
            <a:ext cx="639686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6"/>
          <p:cNvPicPr preferRelativeResize="0"/>
          <p:nvPr/>
        </p:nvPicPr>
        <p:blipFill rotWithShape="1">
          <a:blip r:embed="rId4">
            <a:alphaModFix/>
          </a:blip>
          <a:srcRect b="0" l="20290" r="-5651" t="0"/>
          <a:stretch/>
        </p:blipFill>
        <p:spPr>
          <a:xfrm>
            <a:off x="-23875" y="0"/>
            <a:ext cx="3043799" cy="19447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7" name="Google Shape;35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2277" y="11"/>
            <a:ext cx="3271724" cy="1944761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8" name="Google Shape;358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3100" y="0"/>
            <a:ext cx="3271725" cy="194477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9" name="Google Shape;359;p46"/>
          <p:cNvSpPr txBox="1"/>
          <p:nvPr/>
        </p:nvSpPr>
        <p:spPr>
          <a:xfrm>
            <a:off x="3019925" y="1570125"/>
            <a:ext cx="311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~6:45 PM Stillwater, OK EF-1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0" name="Google Shape;360;p46"/>
          <p:cNvSpPr txBox="1"/>
          <p:nvPr/>
        </p:nvSpPr>
        <p:spPr>
          <a:xfrm>
            <a:off x="3019925" y="-30075"/>
            <a:ext cx="311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Evolution over ~2 minutes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361" name="Google Shape;361;p46"/>
          <p:cNvCxnSpPr>
            <a:stCxn id="360" idx="1"/>
          </p:cNvCxnSpPr>
          <p:nvPr/>
        </p:nvCxnSpPr>
        <p:spPr>
          <a:xfrm rot="10800000">
            <a:off x="1987925" y="170025"/>
            <a:ext cx="1032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2" name="Google Shape;362;p46"/>
          <p:cNvCxnSpPr/>
          <p:nvPr/>
        </p:nvCxnSpPr>
        <p:spPr>
          <a:xfrm flipH="1" rot="10800000">
            <a:off x="5311450" y="170150"/>
            <a:ext cx="1402200" cy="10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3" name="Google Shape;363;p46"/>
          <p:cNvSpPr/>
          <p:nvPr/>
        </p:nvSpPr>
        <p:spPr>
          <a:xfrm>
            <a:off x="6032975" y="2165700"/>
            <a:ext cx="255300" cy="224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4" name="Google Shape;364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944775"/>
            <a:ext cx="4576249" cy="317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6"/>
          <p:cNvSpPr txBox="1"/>
          <p:nvPr/>
        </p:nvSpPr>
        <p:spPr>
          <a:xfrm>
            <a:off x="94025" y="2001600"/>
            <a:ext cx="2849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Watonga, OK Tornado</a:t>
            </a:r>
            <a:endParaRPr sz="1500"/>
          </a:p>
        </p:txBody>
      </p:sp>
      <p:sp>
        <p:nvSpPr>
          <p:cNvPr id="366" name="Google Shape;366;p46"/>
          <p:cNvSpPr/>
          <p:nvPr/>
        </p:nvSpPr>
        <p:spPr>
          <a:xfrm>
            <a:off x="5347175" y="2390100"/>
            <a:ext cx="324900" cy="2244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7" name="Google Shape;367;p46"/>
          <p:cNvCxnSpPr>
            <a:stCxn id="364" idx="3"/>
            <a:endCxn id="366" idx="3"/>
          </p:cNvCxnSpPr>
          <p:nvPr/>
        </p:nvCxnSpPr>
        <p:spPr>
          <a:xfrm flipH="1" rot="10800000">
            <a:off x="4576249" y="2581550"/>
            <a:ext cx="818400" cy="94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8" name="Google Shape;368;p46"/>
          <p:cNvCxnSpPr>
            <a:endCxn id="363" idx="2"/>
          </p:cNvCxnSpPr>
          <p:nvPr/>
        </p:nvCxnSpPr>
        <p:spPr>
          <a:xfrm>
            <a:off x="5185175" y="1965900"/>
            <a:ext cx="847800" cy="312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7"/>
          <p:cNvSpPr txBox="1"/>
          <p:nvPr>
            <p:ph type="title"/>
          </p:nvPr>
        </p:nvSpPr>
        <p:spPr>
          <a:xfrm>
            <a:off x="6860475" y="0"/>
            <a:ext cx="22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/>
              <a:t>00z 6pm Sounding</a:t>
            </a:r>
            <a:endParaRPr b="1" sz="19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/>
              <a:t>Norman</a:t>
            </a:r>
            <a:endParaRPr b="1" sz="1920"/>
          </a:p>
        </p:txBody>
      </p:sp>
      <p:sp>
        <p:nvSpPr>
          <p:cNvPr id="375" name="Google Shape;375;p47"/>
          <p:cNvSpPr txBox="1"/>
          <p:nvPr/>
        </p:nvSpPr>
        <p:spPr>
          <a:xfrm>
            <a:off x="5143500" y="987900"/>
            <a:ext cx="4074600" cy="45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00"/>
              <a:buChar char="●"/>
            </a:pPr>
            <a:r>
              <a:rPr b="1" lang="en" sz="1900">
                <a:solidFill>
                  <a:srgbClr val="0000FF"/>
                </a:solidFill>
              </a:rPr>
              <a:t>Cool mid-level temps but warm low-levels.</a:t>
            </a:r>
            <a:endParaRPr b="1" sz="1900">
              <a:solidFill>
                <a:srgbClr val="0000FF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900"/>
              <a:buChar char="●"/>
            </a:pPr>
            <a:r>
              <a:rPr b="1" lang="en" sz="1900">
                <a:solidFill>
                  <a:srgbClr val="274E13"/>
                </a:solidFill>
              </a:rPr>
              <a:t>Lots of moisture! Surface dewpoint 21C (70F!)</a:t>
            </a:r>
            <a:endParaRPr b="1" sz="1900">
              <a:solidFill>
                <a:srgbClr val="274E13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Char char="●"/>
            </a:pPr>
            <a:r>
              <a:rPr b="1" lang="en" sz="1900">
                <a:solidFill>
                  <a:srgbClr val="FF0000"/>
                </a:solidFill>
              </a:rPr>
              <a:t>2000+ J/kg of MLCAPE plenty for strong updrafts</a:t>
            </a:r>
            <a:endParaRPr b="1" sz="1900">
              <a:solidFill>
                <a:srgbClr val="FF0000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900"/>
              <a:buChar char="●"/>
            </a:pPr>
            <a:r>
              <a:rPr b="1" lang="en" sz="1900">
                <a:solidFill>
                  <a:srgbClr val="9900FF"/>
                </a:solidFill>
              </a:rPr>
              <a:t>Strong turning and shear in the low-levels with a 40-55 kt low-level jet. Did you plot a hodograph?</a:t>
            </a:r>
            <a:endParaRPr b="1" sz="1900">
              <a:solidFill>
                <a:srgbClr val="9900FF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900"/>
              <a:buChar char="●"/>
            </a:pPr>
            <a:r>
              <a:rPr b="1" lang="en" sz="1900">
                <a:solidFill>
                  <a:srgbClr val="9900FF"/>
                </a:solidFill>
              </a:rPr>
              <a:t>Favorable deep-layer shear for supercells </a:t>
            </a:r>
            <a:endParaRPr b="1" sz="1900">
              <a:solidFill>
                <a:srgbClr val="9900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F00FF"/>
              </a:solidFill>
            </a:endParaRPr>
          </a:p>
        </p:txBody>
      </p:sp>
      <p:sp>
        <p:nvSpPr>
          <p:cNvPr id="376" name="Google Shape;376;p47"/>
          <p:cNvSpPr txBox="1"/>
          <p:nvPr/>
        </p:nvSpPr>
        <p:spPr>
          <a:xfrm>
            <a:off x="2531100" y="-241250"/>
            <a:ext cx="621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FF0000"/>
              </a:solidFill>
            </a:endParaRPr>
          </a:p>
        </p:txBody>
      </p:sp>
      <p:cxnSp>
        <p:nvCxnSpPr>
          <p:cNvPr id="377" name="Google Shape;377;p47"/>
          <p:cNvCxnSpPr/>
          <p:nvPr/>
        </p:nvCxnSpPr>
        <p:spPr>
          <a:xfrm flipH="1" rot="10800000">
            <a:off x="3086100" y="4181550"/>
            <a:ext cx="244200" cy="5697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8" name="Google Shape;378;p47"/>
          <p:cNvCxnSpPr/>
          <p:nvPr/>
        </p:nvCxnSpPr>
        <p:spPr>
          <a:xfrm rot="10800000">
            <a:off x="3160050" y="4299750"/>
            <a:ext cx="518100" cy="429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9" name="Google Shape;379;p47"/>
          <p:cNvSpPr/>
          <p:nvPr/>
        </p:nvSpPr>
        <p:spPr>
          <a:xfrm>
            <a:off x="3204500" y="4299750"/>
            <a:ext cx="125700" cy="1704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47"/>
          <p:cNvSpPr/>
          <p:nvPr/>
        </p:nvSpPr>
        <p:spPr>
          <a:xfrm>
            <a:off x="1790975" y="1213725"/>
            <a:ext cx="1457950" cy="2790075"/>
          </a:xfrm>
          <a:custGeom>
            <a:rect b="b" l="l" r="r" t="t"/>
            <a:pathLst>
              <a:path extrusionOk="0" h="111603" w="58318">
                <a:moveTo>
                  <a:pt x="592" y="0"/>
                </a:moveTo>
                <a:lnTo>
                  <a:pt x="15986" y="20130"/>
                </a:lnTo>
                <a:lnTo>
                  <a:pt x="32859" y="45292"/>
                </a:lnTo>
                <a:lnTo>
                  <a:pt x="44404" y="64830"/>
                </a:lnTo>
                <a:lnTo>
                  <a:pt x="54173" y="90288"/>
                </a:lnTo>
                <a:lnTo>
                  <a:pt x="58318" y="102722"/>
                </a:lnTo>
                <a:lnTo>
                  <a:pt x="58318" y="111603"/>
                </a:lnTo>
                <a:lnTo>
                  <a:pt x="51805" y="103314"/>
                </a:lnTo>
                <a:lnTo>
                  <a:pt x="40260" y="85552"/>
                </a:lnTo>
                <a:lnTo>
                  <a:pt x="32859" y="74895"/>
                </a:lnTo>
                <a:lnTo>
                  <a:pt x="29307" y="70159"/>
                </a:lnTo>
                <a:lnTo>
                  <a:pt x="21610" y="54469"/>
                </a:lnTo>
                <a:lnTo>
                  <a:pt x="14505" y="40852"/>
                </a:lnTo>
                <a:lnTo>
                  <a:pt x="9177" y="29899"/>
                </a:lnTo>
                <a:lnTo>
                  <a:pt x="0" y="13913"/>
                </a:lnTo>
                <a:close/>
              </a:path>
            </a:pathLst>
          </a:custGeom>
          <a:solidFill>
            <a:srgbClr val="FF0000">
              <a:alpha val="329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1" name="Google Shape;381;p47"/>
          <p:cNvSpPr/>
          <p:nvPr/>
        </p:nvSpPr>
        <p:spPr>
          <a:xfrm>
            <a:off x="1820575" y="1213725"/>
            <a:ext cx="1465203" cy="3182387"/>
          </a:xfrm>
          <a:custGeom>
            <a:rect b="b" l="l" r="r" t="t"/>
            <a:pathLst>
              <a:path extrusionOk="0" h="126700" w="58614">
                <a:moveTo>
                  <a:pt x="58614" y="126700"/>
                </a:moveTo>
                <a:cubicBezTo>
                  <a:pt x="58318" y="124085"/>
                  <a:pt x="57973" y="117573"/>
                  <a:pt x="56838" y="111011"/>
                </a:cubicBezTo>
                <a:cubicBezTo>
                  <a:pt x="55703" y="104449"/>
                  <a:pt x="56591" y="99219"/>
                  <a:pt x="51805" y="87328"/>
                </a:cubicBezTo>
                <a:cubicBezTo>
                  <a:pt x="47019" y="75438"/>
                  <a:pt x="36757" y="54223"/>
                  <a:pt x="28123" y="39668"/>
                </a:cubicBezTo>
                <a:cubicBezTo>
                  <a:pt x="19489" y="25113"/>
                  <a:pt x="4687" y="6611"/>
                  <a:pt x="0" y="0"/>
                </a:cubicBezTo>
              </a:path>
            </a:pathLst>
          </a:cu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6860475" y="0"/>
            <a:ext cx="22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/>
              <a:t>12z (6 am) 700 mb 10,000 ft </a:t>
            </a:r>
            <a:endParaRPr b="1" sz="1920"/>
          </a:p>
        </p:txBody>
      </p:sp>
      <p:sp>
        <p:nvSpPr>
          <p:cNvPr id="86" name="Google Shape;86;p16"/>
          <p:cNvSpPr txBox="1"/>
          <p:nvPr/>
        </p:nvSpPr>
        <p:spPr>
          <a:xfrm>
            <a:off x="6934500" y="987900"/>
            <a:ext cx="2283600" cy="3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00"/>
              <a:buChar char="●"/>
            </a:pPr>
            <a:r>
              <a:rPr b="1" lang="en" sz="1900">
                <a:solidFill>
                  <a:srgbClr val="0000FF"/>
                </a:solidFill>
              </a:rPr>
              <a:t>Area of low pressure </a:t>
            </a:r>
            <a:endParaRPr b="1" sz="1900">
              <a:solidFill>
                <a:srgbClr val="0000FF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Char char="●"/>
            </a:pPr>
            <a:r>
              <a:rPr b="1" lang="en" sz="1900">
                <a:solidFill>
                  <a:srgbClr val="FF0000"/>
                </a:solidFill>
              </a:rPr>
              <a:t>Warm air from the south</a:t>
            </a:r>
            <a:endParaRPr b="1" sz="1900">
              <a:solidFill>
                <a:srgbClr val="274E13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900"/>
              <a:buChar char="●"/>
            </a:pPr>
            <a:r>
              <a:rPr b="1" lang="en" sz="1900">
                <a:solidFill>
                  <a:srgbClr val="FF00FF"/>
                </a:solidFill>
              </a:rPr>
              <a:t>Strong southerly winds from a different direction.</a:t>
            </a:r>
            <a:endParaRPr b="1" sz="1900">
              <a:solidFill>
                <a:srgbClr val="FF00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F00FF"/>
              </a:solidFill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/>
          <p:nvPr/>
        </p:nvSpPr>
        <p:spPr>
          <a:xfrm>
            <a:off x="2597625" y="503250"/>
            <a:ext cx="1450500" cy="1524600"/>
          </a:xfrm>
          <a:prstGeom prst="ellipse">
            <a:avLst/>
          </a:prstGeom>
          <a:solidFill>
            <a:srgbClr val="6287F4">
              <a:alpha val="45830"/>
            </a:srgbClr>
          </a:solidFill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6"/>
          <p:cNvSpPr/>
          <p:nvPr/>
        </p:nvSpPr>
        <p:spPr>
          <a:xfrm rot="1178554">
            <a:off x="3752155" y="1073170"/>
            <a:ext cx="1850059" cy="3507962"/>
          </a:xfrm>
          <a:prstGeom prst="ellipse">
            <a:avLst/>
          </a:prstGeom>
          <a:solidFill>
            <a:srgbClr val="FF0000">
              <a:alpha val="32940"/>
            </a:srgb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2938075" y="784475"/>
            <a:ext cx="2055475" cy="3759575"/>
          </a:xfrm>
          <a:custGeom>
            <a:rect b="b" l="l" r="r" t="t"/>
            <a:pathLst>
              <a:path extrusionOk="0" h="150383" w="82219">
                <a:moveTo>
                  <a:pt x="0" y="150383"/>
                </a:moveTo>
                <a:cubicBezTo>
                  <a:pt x="7845" y="146288"/>
                  <a:pt x="34241" y="139479"/>
                  <a:pt x="47069" y="125812"/>
                </a:cubicBezTo>
                <a:cubicBezTo>
                  <a:pt x="59897" y="112145"/>
                  <a:pt x="71294" y="85306"/>
                  <a:pt x="76968" y="68383"/>
                </a:cubicBezTo>
                <a:cubicBezTo>
                  <a:pt x="82642" y="51460"/>
                  <a:pt x="83036" y="35671"/>
                  <a:pt x="81112" y="24274"/>
                </a:cubicBezTo>
                <a:cubicBezTo>
                  <a:pt x="79188" y="12877"/>
                  <a:pt x="68038" y="4046"/>
                  <a:pt x="65423" y="0"/>
                </a:cubicBezTo>
              </a:path>
            </a:pathLst>
          </a:cu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685802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>
            <p:ph type="title"/>
          </p:nvPr>
        </p:nvSpPr>
        <p:spPr>
          <a:xfrm>
            <a:off x="6860475" y="0"/>
            <a:ext cx="22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/>
              <a:t>12z (6 am) 850 mb 5,000 ft </a:t>
            </a:r>
            <a:endParaRPr b="1" sz="1920"/>
          </a:p>
        </p:txBody>
      </p:sp>
      <p:sp>
        <p:nvSpPr>
          <p:cNvPr id="97" name="Google Shape;97;p17"/>
          <p:cNvSpPr txBox="1"/>
          <p:nvPr/>
        </p:nvSpPr>
        <p:spPr>
          <a:xfrm>
            <a:off x="6934500" y="987900"/>
            <a:ext cx="2283600" cy="45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00"/>
              <a:buChar char="●"/>
            </a:pPr>
            <a:r>
              <a:rPr b="1" lang="en" sz="1900">
                <a:solidFill>
                  <a:srgbClr val="0000FF"/>
                </a:solidFill>
              </a:rPr>
              <a:t>Area of low pressure </a:t>
            </a:r>
            <a:endParaRPr b="1" sz="1900">
              <a:solidFill>
                <a:srgbClr val="0000FF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900"/>
              <a:buChar char="●"/>
            </a:pPr>
            <a:r>
              <a:rPr b="1" lang="en" sz="1900">
                <a:solidFill>
                  <a:srgbClr val="274E13"/>
                </a:solidFill>
              </a:rPr>
              <a:t>Warm and moist air from the south</a:t>
            </a:r>
            <a:endParaRPr b="1" sz="1900">
              <a:solidFill>
                <a:srgbClr val="274E13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900"/>
              <a:buChar char="●"/>
            </a:pPr>
            <a:r>
              <a:rPr b="1" lang="en" sz="1900">
                <a:solidFill>
                  <a:srgbClr val="FF00FF"/>
                </a:solidFill>
              </a:rPr>
              <a:t>Strong southerly winds from a different direction.</a:t>
            </a:r>
            <a:endParaRPr b="1" sz="1900">
              <a:solidFill>
                <a:srgbClr val="FF00FF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" sz="1900">
                <a:solidFill>
                  <a:schemeClr val="dk1"/>
                </a:solidFill>
              </a:rPr>
              <a:t>Frontal boundaries</a:t>
            </a:r>
            <a:endParaRPr b="1"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F00FF"/>
              </a:solidFill>
            </a:endParaRPr>
          </a:p>
        </p:txBody>
      </p:sp>
      <p:sp>
        <p:nvSpPr>
          <p:cNvPr id="98" name="Google Shape;98;p17"/>
          <p:cNvSpPr/>
          <p:nvPr/>
        </p:nvSpPr>
        <p:spPr>
          <a:xfrm>
            <a:off x="2644563" y="1332125"/>
            <a:ext cx="1450500" cy="1524600"/>
          </a:xfrm>
          <a:prstGeom prst="ellipse">
            <a:avLst/>
          </a:prstGeom>
          <a:solidFill>
            <a:srgbClr val="6287F4">
              <a:alpha val="45830"/>
            </a:srgbClr>
          </a:solidFill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/>
          <p:nvPr/>
        </p:nvSpPr>
        <p:spPr>
          <a:xfrm rot="1178554">
            <a:off x="3914955" y="1287770"/>
            <a:ext cx="1850059" cy="3507962"/>
          </a:xfrm>
          <a:prstGeom prst="ellipse">
            <a:avLst/>
          </a:prstGeom>
          <a:solidFill>
            <a:srgbClr val="93C47D">
              <a:alpha val="35290"/>
            </a:srgbClr>
          </a:solidFill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2938075" y="784475"/>
            <a:ext cx="2055475" cy="3759575"/>
          </a:xfrm>
          <a:custGeom>
            <a:rect b="b" l="l" r="r" t="t"/>
            <a:pathLst>
              <a:path extrusionOk="0" h="150383" w="82219">
                <a:moveTo>
                  <a:pt x="0" y="150383"/>
                </a:moveTo>
                <a:cubicBezTo>
                  <a:pt x="7845" y="146288"/>
                  <a:pt x="34241" y="139479"/>
                  <a:pt x="47069" y="125812"/>
                </a:cubicBezTo>
                <a:cubicBezTo>
                  <a:pt x="59897" y="112145"/>
                  <a:pt x="71294" y="85306"/>
                  <a:pt x="76968" y="68383"/>
                </a:cubicBezTo>
                <a:cubicBezTo>
                  <a:pt x="82642" y="51460"/>
                  <a:pt x="83036" y="35671"/>
                  <a:pt x="81112" y="24274"/>
                </a:cubicBezTo>
                <a:cubicBezTo>
                  <a:pt x="79188" y="12877"/>
                  <a:pt x="68038" y="4046"/>
                  <a:pt x="65423" y="0"/>
                </a:cubicBezTo>
              </a:path>
            </a:pathLst>
          </a:cu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6860475" y="0"/>
            <a:ext cx="22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/>
              <a:t>12z (6 am) Surface Chart</a:t>
            </a:r>
            <a:endParaRPr b="1" sz="1920"/>
          </a:p>
        </p:txBody>
      </p:sp>
      <p:sp>
        <p:nvSpPr>
          <p:cNvPr id="106" name="Google Shape;106;p18"/>
          <p:cNvSpPr txBox="1"/>
          <p:nvPr/>
        </p:nvSpPr>
        <p:spPr>
          <a:xfrm>
            <a:off x="6934500" y="987900"/>
            <a:ext cx="2283600" cy="45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0000FF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900"/>
              <a:buChar char="●"/>
            </a:pPr>
            <a:r>
              <a:rPr b="1" lang="en" sz="1900">
                <a:solidFill>
                  <a:srgbClr val="274E13"/>
                </a:solidFill>
              </a:rPr>
              <a:t>Warm and moist air from the south</a:t>
            </a:r>
            <a:endParaRPr b="1" sz="1900">
              <a:solidFill>
                <a:srgbClr val="274E13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900"/>
              <a:buChar char="●"/>
            </a:pPr>
            <a:r>
              <a:rPr b="1" lang="en" sz="1900">
                <a:solidFill>
                  <a:srgbClr val="FF00FF"/>
                </a:solidFill>
              </a:rPr>
              <a:t>Strong winds from the Southeast</a:t>
            </a:r>
            <a:endParaRPr b="1" sz="1900">
              <a:solidFill>
                <a:srgbClr val="FF00FF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" sz="1900">
                <a:solidFill>
                  <a:schemeClr val="dk1"/>
                </a:solidFill>
              </a:rPr>
              <a:t>Frontal boundaries?</a:t>
            </a:r>
            <a:endParaRPr b="1"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4732D"/>
              </a:buClr>
              <a:buSzPts val="1900"/>
              <a:buChar char="○"/>
            </a:pPr>
            <a:r>
              <a:rPr b="1" lang="en" sz="1900">
                <a:solidFill>
                  <a:srgbClr val="94732D"/>
                </a:solidFill>
              </a:rPr>
              <a:t>Dryline</a:t>
            </a:r>
            <a:endParaRPr b="1" sz="1900">
              <a:solidFill>
                <a:srgbClr val="94732D"/>
              </a:solidFill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Char char="○"/>
            </a:pPr>
            <a:r>
              <a:rPr b="1" lang="en" sz="1900">
                <a:solidFill>
                  <a:srgbClr val="FF0000"/>
                </a:solidFill>
              </a:rPr>
              <a:t>Warm Front</a:t>
            </a:r>
            <a:endParaRPr b="1" sz="1900">
              <a:solidFill>
                <a:srgbClr val="FF0000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F00FF"/>
              </a:solidFill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/>
          <p:nvPr/>
        </p:nvSpPr>
        <p:spPr>
          <a:xfrm>
            <a:off x="1716975" y="44400"/>
            <a:ext cx="5143267" cy="5143572"/>
          </a:xfrm>
          <a:custGeom>
            <a:rect b="b" l="l" r="r" t="t"/>
            <a:pathLst>
              <a:path extrusionOk="0" h="187090" w="204260">
                <a:moveTo>
                  <a:pt x="15097" y="186794"/>
                </a:moveTo>
                <a:lnTo>
                  <a:pt x="15097" y="164888"/>
                </a:lnTo>
                <a:lnTo>
                  <a:pt x="5624" y="149199"/>
                </a:lnTo>
                <a:lnTo>
                  <a:pt x="1480" y="133213"/>
                </a:lnTo>
                <a:lnTo>
                  <a:pt x="0" y="116932"/>
                </a:lnTo>
                <a:lnTo>
                  <a:pt x="7400" y="93249"/>
                </a:lnTo>
                <a:lnTo>
                  <a:pt x="12729" y="77560"/>
                </a:lnTo>
                <a:lnTo>
                  <a:pt x="15097" y="69863"/>
                </a:lnTo>
                <a:lnTo>
                  <a:pt x="17169" y="58614"/>
                </a:lnTo>
                <a:lnTo>
                  <a:pt x="25458" y="33155"/>
                </a:lnTo>
                <a:lnTo>
                  <a:pt x="29307" y="23090"/>
                </a:lnTo>
                <a:lnTo>
                  <a:pt x="37595" y="16874"/>
                </a:lnTo>
                <a:lnTo>
                  <a:pt x="45588" y="9177"/>
                </a:lnTo>
                <a:lnTo>
                  <a:pt x="59501" y="1776"/>
                </a:lnTo>
                <a:lnTo>
                  <a:pt x="73119" y="888"/>
                </a:lnTo>
                <a:lnTo>
                  <a:pt x="84960" y="0"/>
                </a:lnTo>
                <a:lnTo>
                  <a:pt x="100353" y="4441"/>
                </a:lnTo>
                <a:lnTo>
                  <a:pt x="108346" y="7993"/>
                </a:lnTo>
                <a:lnTo>
                  <a:pt x="119299" y="10065"/>
                </a:lnTo>
                <a:lnTo>
                  <a:pt x="130844" y="10657"/>
                </a:lnTo>
                <a:lnTo>
                  <a:pt x="141205" y="13321"/>
                </a:lnTo>
                <a:lnTo>
                  <a:pt x="153343" y="15098"/>
                </a:lnTo>
                <a:lnTo>
                  <a:pt x="162816" y="20722"/>
                </a:lnTo>
                <a:lnTo>
                  <a:pt x="171104" y="27235"/>
                </a:lnTo>
                <a:lnTo>
                  <a:pt x="179393" y="33747"/>
                </a:lnTo>
                <a:lnTo>
                  <a:pt x="190642" y="42924"/>
                </a:lnTo>
                <a:lnTo>
                  <a:pt x="196267" y="47957"/>
                </a:lnTo>
                <a:lnTo>
                  <a:pt x="199227" y="52693"/>
                </a:lnTo>
                <a:lnTo>
                  <a:pt x="200707" y="58022"/>
                </a:lnTo>
                <a:lnTo>
                  <a:pt x="201891" y="67199"/>
                </a:lnTo>
                <a:lnTo>
                  <a:pt x="202483" y="80520"/>
                </a:lnTo>
                <a:lnTo>
                  <a:pt x="204260" y="124628"/>
                </a:lnTo>
                <a:lnTo>
                  <a:pt x="203075" y="153935"/>
                </a:lnTo>
                <a:lnTo>
                  <a:pt x="202483" y="182650"/>
                </a:lnTo>
                <a:lnTo>
                  <a:pt x="197451" y="187090"/>
                </a:lnTo>
              </a:path>
            </a:pathLst>
          </a:custGeom>
          <a:solidFill>
            <a:srgbClr val="B6D7A8">
              <a:alpha val="38240"/>
            </a:srgbClr>
          </a:solidFill>
          <a:ln cap="flat" cmpd="sng" w="28575">
            <a:solidFill>
              <a:srgbClr val="274E1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" name="Google Shape;109;p18"/>
          <p:cNvSpPr/>
          <p:nvPr/>
        </p:nvSpPr>
        <p:spPr>
          <a:xfrm>
            <a:off x="3197100" y="347825"/>
            <a:ext cx="3618975" cy="3226725"/>
          </a:xfrm>
          <a:custGeom>
            <a:rect b="b" l="l" r="r" t="t"/>
            <a:pathLst>
              <a:path extrusionOk="0" h="129069" w="144759">
                <a:moveTo>
                  <a:pt x="0" y="0"/>
                </a:moveTo>
                <a:cubicBezTo>
                  <a:pt x="4589" y="3207"/>
                  <a:pt x="19736" y="12631"/>
                  <a:pt x="27531" y="19242"/>
                </a:cubicBezTo>
                <a:cubicBezTo>
                  <a:pt x="35327" y="25853"/>
                  <a:pt x="39964" y="32070"/>
                  <a:pt x="46773" y="39668"/>
                </a:cubicBezTo>
                <a:cubicBezTo>
                  <a:pt x="53582" y="47266"/>
                  <a:pt x="62759" y="58318"/>
                  <a:pt x="68383" y="64831"/>
                </a:cubicBezTo>
                <a:cubicBezTo>
                  <a:pt x="74008" y="71344"/>
                  <a:pt x="75734" y="73514"/>
                  <a:pt x="80520" y="78744"/>
                </a:cubicBezTo>
                <a:cubicBezTo>
                  <a:pt x="85306" y="83974"/>
                  <a:pt x="91523" y="90684"/>
                  <a:pt x="97098" y="96210"/>
                </a:cubicBezTo>
                <a:cubicBezTo>
                  <a:pt x="102673" y="101736"/>
                  <a:pt x="108989" y="108001"/>
                  <a:pt x="113972" y="111899"/>
                </a:cubicBezTo>
                <a:cubicBezTo>
                  <a:pt x="118955" y="115797"/>
                  <a:pt x="123297" y="117326"/>
                  <a:pt x="126997" y="119596"/>
                </a:cubicBezTo>
                <a:cubicBezTo>
                  <a:pt x="130697" y="121866"/>
                  <a:pt x="133214" y="123938"/>
                  <a:pt x="136174" y="125517"/>
                </a:cubicBezTo>
                <a:cubicBezTo>
                  <a:pt x="139134" y="127096"/>
                  <a:pt x="143328" y="128477"/>
                  <a:pt x="144759" y="129069"/>
                </a:cubicBezTo>
              </a:path>
            </a:pathLst>
          </a:cu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110" name="Google Shape;110;p18"/>
          <p:cNvSpPr/>
          <p:nvPr/>
        </p:nvSpPr>
        <p:spPr>
          <a:xfrm>
            <a:off x="2975100" y="451450"/>
            <a:ext cx="2797450" cy="4396025"/>
          </a:xfrm>
          <a:custGeom>
            <a:rect b="b" l="l" r="r" t="t"/>
            <a:pathLst>
              <a:path extrusionOk="0" h="175841" w="111898">
                <a:moveTo>
                  <a:pt x="0" y="0"/>
                </a:moveTo>
                <a:cubicBezTo>
                  <a:pt x="1036" y="4391"/>
                  <a:pt x="3947" y="18649"/>
                  <a:pt x="6216" y="26346"/>
                </a:cubicBezTo>
                <a:cubicBezTo>
                  <a:pt x="8486" y="34043"/>
                  <a:pt x="9966" y="37546"/>
                  <a:pt x="13617" y="46180"/>
                </a:cubicBezTo>
                <a:cubicBezTo>
                  <a:pt x="17268" y="54814"/>
                  <a:pt x="24126" y="69862"/>
                  <a:pt x="28122" y="78151"/>
                </a:cubicBezTo>
                <a:cubicBezTo>
                  <a:pt x="32118" y="86440"/>
                  <a:pt x="34684" y="91029"/>
                  <a:pt x="37595" y="95913"/>
                </a:cubicBezTo>
                <a:cubicBezTo>
                  <a:pt x="40506" y="100798"/>
                  <a:pt x="42085" y="103264"/>
                  <a:pt x="45588" y="107458"/>
                </a:cubicBezTo>
                <a:cubicBezTo>
                  <a:pt x="49091" y="111652"/>
                  <a:pt x="54074" y="116488"/>
                  <a:pt x="58613" y="121076"/>
                </a:cubicBezTo>
                <a:cubicBezTo>
                  <a:pt x="63152" y="125665"/>
                  <a:pt x="68481" y="130697"/>
                  <a:pt x="72823" y="134989"/>
                </a:cubicBezTo>
                <a:cubicBezTo>
                  <a:pt x="77165" y="139281"/>
                  <a:pt x="81309" y="143524"/>
                  <a:pt x="84664" y="146830"/>
                </a:cubicBezTo>
                <a:cubicBezTo>
                  <a:pt x="88019" y="150136"/>
                  <a:pt x="89450" y="151419"/>
                  <a:pt x="92953" y="154823"/>
                </a:cubicBezTo>
                <a:cubicBezTo>
                  <a:pt x="96456" y="158227"/>
                  <a:pt x="102919" y="164345"/>
                  <a:pt x="105682" y="167256"/>
                </a:cubicBezTo>
                <a:cubicBezTo>
                  <a:pt x="108445" y="170167"/>
                  <a:pt x="108494" y="170858"/>
                  <a:pt x="109530" y="172289"/>
                </a:cubicBezTo>
                <a:cubicBezTo>
                  <a:pt x="110566" y="173720"/>
                  <a:pt x="111503" y="175249"/>
                  <a:pt x="111898" y="175841"/>
                </a:cubicBezTo>
              </a:path>
            </a:pathLst>
          </a:cu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111" name="Google Shape;111;p18"/>
          <p:cNvSpPr/>
          <p:nvPr/>
        </p:nvSpPr>
        <p:spPr>
          <a:xfrm>
            <a:off x="2597957" y="680875"/>
            <a:ext cx="1598250" cy="4477425"/>
          </a:xfrm>
          <a:custGeom>
            <a:rect b="b" l="l" r="r" t="t"/>
            <a:pathLst>
              <a:path extrusionOk="0" h="179097" w="63930">
                <a:moveTo>
                  <a:pt x="5317" y="0"/>
                </a:moveTo>
                <a:cubicBezTo>
                  <a:pt x="4528" y="6611"/>
                  <a:pt x="1419" y="28616"/>
                  <a:pt x="580" y="39668"/>
                </a:cubicBezTo>
                <a:cubicBezTo>
                  <a:pt x="-259" y="50720"/>
                  <a:pt x="-12" y="57873"/>
                  <a:pt x="284" y="66310"/>
                </a:cubicBezTo>
                <a:cubicBezTo>
                  <a:pt x="580" y="74747"/>
                  <a:pt x="284" y="81950"/>
                  <a:pt x="2356" y="90288"/>
                </a:cubicBezTo>
                <a:cubicBezTo>
                  <a:pt x="4428" y="98626"/>
                  <a:pt x="9510" y="109234"/>
                  <a:pt x="12717" y="116339"/>
                </a:cubicBezTo>
                <a:cubicBezTo>
                  <a:pt x="15924" y="123444"/>
                  <a:pt x="18638" y="127983"/>
                  <a:pt x="21598" y="132917"/>
                </a:cubicBezTo>
                <a:cubicBezTo>
                  <a:pt x="24558" y="137851"/>
                  <a:pt x="27173" y="141600"/>
                  <a:pt x="30479" y="145942"/>
                </a:cubicBezTo>
                <a:cubicBezTo>
                  <a:pt x="33785" y="150284"/>
                  <a:pt x="38274" y="155464"/>
                  <a:pt x="41432" y="158967"/>
                </a:cubicBezTo>
                <a:cubicBezTo>
                  <a:pt x="44590" y="162470"/>
                  <a:pt x="46563" y="164296"/>
                  <a:pt x="49425" y="166960"/>
                </a:cubicBezTo>
                <a:cubicBezTo>
                  <a:pt x="52287" y="169624"/>
                  <a:pt x="56185" y="172930"/>
                  <a:pt x="58602" y="174953"/>
                </a:cubicBezTo>
                <a:cubicBezTo>
                  <a:pt x="61020" y="176976"/>
                  <a:pt x="63042" y="178406"/>
                  <a:pt x="63930" y="179097"/>
                </a:cubicBezTo>
              </a:path>
            </a:pathLst>
          </a:cu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112" name="Google Shape;112;p18"/>
          <p:cNvSpPr/>
          <p:nvPr/>
        </p:nvSpPr>
        <p:spPr>
          <a:xfrm>
            <a:off x="214625" y="377425"/>
            <a:ext cx="2161000" cy="3611575"/>
          </a:xfrm>
          <a:custGeom>
            <a:rect b="b" l="l" r="r" t="t"/>
            <a:pathLst>
              <a:path extrusionOk="0" h="144463" w="86440">
                <a:moveTo>
                  <a:pt x="86440" y="0"/>
                </a:moveTo>
                <a:cubicBezTo>
                  <a:pt x="84664" y="4737"/>
                  <a:pt x="78743" y="20772"/>
                  <a:pt x="75783" y="28419"/>
                </a:cubicBezTo>
                <a:cubicBezTo>
                  <a:pt x="72823" y="36067"/>
                  <a:pt x="73119" y="35080"/>
                  <a:pt x="68679" y="45885"/>
                </a:cubicBezTo>
                <a:cubicBezTo>
                  <a:pt x="64239" y="56690"/>
                  <a:pt x="54470" y="82544"/>
                  <a:pt x="49141" y="93250"/>
                </a:cubicBezTo>
                <a:cubicBezTo>
                  <a:pt x="43812" y="103956"/>
                  <a:pt x="40408" y="105288"/>
                  <a:pt x="36707" y="110123"/>
                </a:cubicBezTo>
                <a:cubicBezTo>
                  <a:pt x="33007" y="114958"/>
                  <a:pt x="30046" y="118806"/>
                  <a:pt x="26938" y="122260"/>
                </a:cubicBezTo>
                <a:cubicBezTo>
                  <a:pt x="23830" y="125714"/>
                  <a:pt x="21956" y="127490"/>
                  <a:pt x="18058" y="130845"/>
                </a:cubicBezTo>
                <a:cubicBezTo>
                  <a:pt x="14160" y="134200"/>
                  <a:pt x="6562" y="140120"/>
                  <a:pt x="3552" y="142390"/>
                </a:cubicBezTo>
                <a:cubicBezTo>
                  <a:pt x="542" y="144660"/>
                  <a:pt x="592" y="144118"/>
                  <a:pt x="0" y="144463"/>
                </a:cubicBezTo>
              </a:path>
            </a:pathLst>
          </a:cu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113" name="Google Shape;113;p18"/>
          <p:cNvSpPr/>
          <p:nvPr/>
        </p:nvSpPr>
        <p:spPr>
          <a:xfrm>
            <a:off x="88800" y="370025"/>
            <a:ext cx="1961200" cy="325650"/>
          </a:xfrm>
          <a:custGeom>
            <a:rect b="b" l="l" r="r" t="t"/>
            <a:pathLst>
              <a:path extrusionOk="0" h="13026" w="78448">
                <a:moveTo>
                  <a:pt x="78448" y="0"/>
                </a:moveTo>
                <a:cubicBezTo>
                  <a:pt x="74797" y="1530"/>
                  <a:pt x="63449" y="7055"/>
                  <a:pt x="56542" y="9177"/>
                </a:cubicBezTo>
                <a:cubicBezTo>
                  <a:pt x="49635" y="11299"/>
                  <a:pt x="42629" y="12138"/>
                  <a:pt x="37004" y="12730"/>
                </a:cubicBezTo>
                <a:cubicBezTo>
                  <a:pt x="31380" y="13322"/>
                  <a:pt x="27778" y="12730"/>
                  <a:pt x="22795" y="12730"/>
                </a:cubicBezTo>
                <a:cubicBezTo>
                  <a:pt x="17812" y="12730"/>
                  <a:pt x="10904" y="12829"/>
                  <a:pt x="7105" y="12730"/>
                </a:cubicBezTo>
                <a:cubicBezTo>
                  <a:pt x="3306" y="12631"/>
                  <a:pt x="1184" y="12237"/>
                  <a:pt x="0" y="12138"/>
                </a:cubicBezTo>
              </a:path>
            </a:pathLst>
          </a:cu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114" name="Google Shape;114;p18"/>
          <p:cNvSpPr/>
          <p:nvPr/>
        </p:nvSpPr>
        <p:spPr>
          <a:xfrm>
            <a:off x="1028700" y="377425"/>
            <a:ext cx="1561550" cy="4899275"/>
          </a:xfrm>
          <a:custGeom>
            <a:rect b="b" l="l" r="r" t="t"/>
            <a:pathLst>
              <a:path extrusionOk="0" h="195971" w="62462">
                <a:moveTo>
                  <a:pt x="62462" y="0"/>
                </a:moveTo>
                <a:cubicBezTo>
                  <a:pt x="60291" y="3701"/>
                  <a:pt x="54914" y="6513"/>
                  <a:pt x="49437" y="22203"/>
                </a:cubicBezTo>
                <a:cubicBezTo>
                  <a:pt x="43961" y="37893"/>
                  <a:pt x="34142" y="76870"/>
                  <a:pt x="29603" y="94138"/>
                </a:cubicBezTo>
                <a:cubicBezTo>
                  <a:pt x="25064" y="111406"/>
                  <a:pt x="24669" y="113923"/>
                  <a:pt x="22202" y="125813"/>
                </a:cubicBezTo>
                <a:cubicBezTo>
                  <a:pt x="19735" y="137703"/>
                  <a:pt x="16972" y="156106"/>
                  <a:pt x="14801" y="165480"/>
                </a:cubicBezTo>
                <a:cubicBezTo>
                  <a:pt x="12630" y="174854"/>
                  <a:pt x="11644" y="176976"/>
                  <a:pt x="9177" y="182058"/>
                </a:cubicBezTo>
                <a:cubicBezTo>
                  <a:pt x="6710" y="187140"/>
                  <a:pt x="1530" y="193652"/>
                  <a:pt x="0" y="195971"/>
                </a:cubicBezTo>
              </a:path>
            </a:pathLst>
          </a:custGeom>
          <a:noFill/>
          <a:ln cap="flat" cmpd="sng" w="76200">
            <a:solidFill>
              <a:srgbClr val="94732D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15" name="Google Shape;115;p18"/>
          <p:cNvSpPr/>
          <p:nvPr/>
        </p:nvSpPr>
        <p:spPr>
          <a:xfrm>
            <a:off x="3086101" y="98200"/>
            <a:ext cx="3781751" cy="530850"/>
          </a:xfrm>
          <a:custGeom>
            <a:rect b="b" l="l" r="r" t="t"/>
            <a:pathLst>
              <a:path extrusionOk="0" h="21234" w="156303">
                <a:moveTo>
                  <a:pt x="0" y="1401"/>
                </a:moveTo>
                <a:cubicBezTo>
                  <a:pt x="6513" y="1204"/>
                  <a:pt x="24323" y="-524"/>
                  <a:pt x="39075" y="216"/>
                </a:cubicBezTo>
                <a:cubicBezTo>
                  <a:pt x="53827" y="956"/>
                  <a:pt x="75783" y="3670"/>
                  <a:pt x="88512" y="5841"/>
                </a:cubicBezTo>
                <a:cubicBezTo>
                  <a:pt x="101241" y="8012"/>
                  <a:pt x="106817" y="10874"/>
                  <a:pt x="115451" y="13242"/>
                </a:cubicBezTo>
                <a:cubicBezTo>
                  <a:pt x="124085" y="15610"/>
                  <a:pt x="133508" y="18718"/>
                  <a:pt x="140317" y="20050"/>
                </a:cubicBezTo>
                <a:cubicBezTo>
                  <a:pt x="147126" y="21382"/>
                  <a:pt x="153639" y="21037"/>
                  <a:pt x="156303" y="21234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16" name="Google Shape;116;p18"/>
          <p:cNvSpPr txBox="1"/>
          <p:nvPr/>
        </p:nvSpPr>
        <p:spPr>
          <a:xfrm>
            <a:off x="2531100" y="-241250"/>
            <a:ext cx="621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</a:rPr>
              <a:t>L</a:t>
            </a:r>
            <a:endParaRPr b="1" sz="3300">
              <a:solidFill>
                <a:srgbClr val="FF0000"/>
              </a:solidFill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1311025" y="77275"/>
            <a:ext cx="996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996 mb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>
            <p:ph type="title"/>
          </p:nvPr>
        </p:nvSpPr>
        <p:spPr>
          <a:xfrm>
            <a:off x="6860475" y="0"/>
            <a:ext cx="22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/>
              <a:t>12z 6 am Sounding</a:t>
            </a:r>
            <a:endParaRPr b="1" sz="19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/>
              <a:t>Norman</a:t>
            </a:r>
            <a:endParaRPr b="1" sz="1920"/>
          </a:p>
        </p:txBody>
      </p:sp>
      <p:sp>
        <p:nvSpPr>
          <p:cNvPr id="124" name="Google Shape;124;p19"/>
          <p:cNvSpPr txBox="1"/>
          <p:nvPr/>
        </p:nvSpPr>
        <p:spPr>
          <a:xfrm>
            <a:off x="5143500" y="987900"/>
            <a:ext cx="4074600" cy="3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00"/>
              <a:buChar char="●"/>
            </a:pPr>
            <a:r>
              <a:rPr b="1" lang="en" sz="1900">
                <a:solidFill>
                  <a:srgbClr val="0000FF"/>
                </a:solidFill>
              </a:rPr>
              <a:t>Cool temps aloft but warm low-levels.</a:t>
            </a:r>
            <a:endParaRPr b="1" sz="1900">
              <a:solidFill>
                <a:srgbClr val="0000FF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900"/>
              <a:buChar char="●"/>
            </a:pPr>
            <a:r>
              <a:rPr b="1" lang="en" sz="1900">
                <a:solidFill>
                  <a:srgbClr val="274E13"/>
                </a:solidFill>
              </a:rPr>
              <a:t>Lots of moisture! Surface dewpoint 22C (72F!)</a:t>
            </a:r>
            <a:endParaRPr b="1" sz="1900">
              <a:solidFill>
                <a:srgbClr val="274E13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900"/>
              <a:buChar char="●"/>
            </a:pPr>
            <a:r>
              <a:rPr b="1" lang="en" sz="1900">
                <a:solidFill>
                  <a:srgbClr val="FF00FF"/>
                </a:solidFill>
              </a:rPr>
              <a:t>Lifting our parcel generates positive and negative buoyancy (CAPE and CINH)</a:t>
            </a:r>
            <a:endParaRPr b="1" sz="1900">
              <a:solidFill>
                <a:srgbClr val="FF00FF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900"/>
              <a:buChar char="●"/>
            </a:pPr>
            <a:r>
              <a:rPr b="1" lang="en" sz="1900">
                <a:solidFill>
                  <a:srgbClr val="3C78D8"/>
                </a:solidFill>
              </a:rPr>
              <a:t>Winds changing direction and increasing in speed with height (wind shear)</a:t>
            </a:r>
            <a:endParaRPr b="1" sz="1900">
              <a:solidFill>
                <a:srgbClr val="3C78D8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F00FF"/>
              </a:solidFill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2531100" y="-241250"/>
            <a:ext cx="621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FF0000"/>
              </a:solidFill>
            </a:endParaRPr>
          </a:p>
        </p:txBody>
      </p:sp>
      <p:cxnSp>
        <p:nvCxnSpPr>
          <p:cNvPr id="126" name="Google Shape;126;p19"/>
          <p:cNvCxnSpPr>
            <a:endCxn id="127" idx="7"/>
          </p:cNvCxnSpPr>
          <p:nvPr/>
        </p:nvCxnSpPr>
        <p:spPr>
          <a:xfrm flipH="1" rot="10800000">
            <a:off x="3234167" y="4502305"/>
            <a:ext cx="111000" cy="2490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" name="Google Shape;128;p19"/>
          <p:cNvCxnSpPr/>
          <p:nvPr/>
        </p:nvCxnSpPr>
        <p:spPr>
          <a:xfrm rot="10800000">
            <a:off x="3249025" y="4551450"/>
            <a:ext cx="192300" cy="199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" name="Google Shape;129;p19"/>
          <p:cNvSpPr/>
          <p:nvPr/>
        </p:nvSpPr>
        <p:spPr>
          <a:xfrm>
            <a:off x="1716975" y="1302525"/>
            <a:ext cx="1568950" cy="2982500"/>
          </a:xfrm>
          <a:custGeom>
            <a:rect b="b" l="l" r="r" t="t"/>
            <a:pathLst>
              <a:path extrusionOk="0" h="119300" w="62758">
                <a:moveTo>
                  <a:pt x="5328" y="0"/>
                </a:moveTo>
                <a:lnTo>
                  <a:pt x="0" y="17762"/>
                </a:lnTo>
                <a:lnTo>
                  <a:pt x="13025" y="38780"/>
                </a:lnTo>
                <a:lnTo>
                  <a:pt x="18057" y="47661"/>
                </a:lnTo>
                <a:lnTo>
                  <a:pt x="33747" y="68383"/>
                </a:lnTo>
                <a:lnTo>
                  <a:pt x="37299" y="76672"/>
                </a:lnTo>
                <a:lnTo>
                  <a:pt x="38483" y="81704"/>
                </a:lnTo>
                <a:lnTo>
                  <a:pt x="34635" y="83480"/>
                </a:lnTo>
                <a:lnTo>
                  <a:pt x="42036" y="92065"/>
                </a:lnTo>
                <a:lnTo>
                  <a:pt x="51805" y="103018"/>
                </a:lnTo>
                <a:lnTo>
                  <a:pt x="58613" y="111307"/>
                </a:lnTo>
                <a:lnTo>
                  <a:pt x="62758" y="119300"/>
                </a:lnTo>
                <a:lnTo>
                  <a:pt x="59205" y="99762"/>
                </a:lnTo>
                <a:lnTo>
                  <a:pt x="51213" y="71639"/>
                </a:lnTo>
                <a:lnTo>
                  <a:pt x="39964" y="49733"/>
                </a:lnTo>
                <a:close/>
              </a:path>
            </a:pathLst>
          </a:custGeom>
          <a:solidFill>
            <a:srgbClr val="FF0000">
              <a:alpha val="329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Google Shape;130;p19"/>
          <p:cNvSpPr/>
          <p:nvPr/>
        </p:nvSpPr>
        <p:spPr>
          <a:xfrm>
            <a:off x="1850175" y="1295125"/>
            <a:ext cx="1435750" cy="3234125"/>
          </a:xfrm>
          <a:custGeom>
            <a:rect b="b" l="l" r="r" t="t"/>
            <a:pathLst>
              <a:path extrusionOk="0" h="129365" w="57430">
                <a:moveTo>
                  <a:pt x="57430" y="129365"/>
                </a:moveTo>
                <a:cubicBezTo>
                  <a:pt x="57282" y="127441"/>
                  <a:pt x="57381" y="123098"/>
                  <a:pt x="56542" y="117819"/>
                </a:cubicBezTo>
                <a:cubicBezTo>
                  <a:pt x="55703" y="112540"/>
                  <a:pt x="54272" y="105337"/>
                  <a:pt x="52397" y="97690"/>
                </a:cubicBezTo>
                <a:cubicBezTo>
                  <a:pt x="50522" y="90043"/>
                  <a:pt x="48500" y="80125"/>
                  <a:pt x="45293" y="71935"/>
                </a:cubicBezTo>
                <a:cubicBezTo>
                  <a:pt x="42086" y="63745"/>
                  <a:pt x="39520" y="58861"/>
                  <a:pt x="33155" y="48549"/>
                </a:cubicBezTo>
                <a:cubicBezTo>
                  <a:pt x="26790" y="38237"/>
                  <a:pt x="12631" y="18157"/>
                  <a:pt x="7105" y="10065"/>
                </a:cubicBezTo>
                <a:cubicBezTo>
                  <a:pt x="1579" y="1974"/>
                  <a:pt x="1184" y="1678"/>
                  <a:pt x="0" y="0"/>
                </a:cubicBezTo>
              </a:path>
            </a:pathLst>
          </a:cu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" name="Google Shape;131;p19"/>
          <p:cNvSpPr/>
          <p:nvPr/>
        </p:nvSpPr>
        <p:spPr>
          <a:xfrm>
            <a:off x="3271225" y="4272851"/>
            <a:ext cx="125705" cy="249008"/>
          </a:xfrm>
          <a:custGeom>
            <a:rect b="b" l="l" r="r" t="t"/>
            <a:pathLst>
              <a:path extrusionOk="0" h="8585" w="4736">
                <a:moveTo>
                  <a:pt x="0" y="0"/>
                </a:moveTo>
                <a:lnTo>
                  <a:pt x="4736" y="4736"/>
                </a:lnTo>
                <a:lnTo>
                  <a:pt x="3256" y="8585"/>
                </a:lnTo>
                <a:lnTo>
                  <a:pt x="592" y="7104"/>
                </a:lnTo>
                <a:close/>
              </a:path>
            </a:pathLst>
          </a:custGeom>
          <a:solidFill>
            <a:srgbClr val="00FFFF">
              <a:alpha val="50600"/>
            </a:srgbClr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" name="Google Shape;127;p19"/>
          <p:cNvSpPr/>
          <p:nvPr/>
        </p:nvSpPr>
        <p:spPr>
          <a:xfrm>
            <a:off x="3237875" y="4477350"/>
            <a:ext cx="125700" cy="1704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9"/>
          <p:cNvSpPr/>
          <p:nvPr/>
        </p:nvSpPr>
        <p:spPr>
          <a:xfrm>
            <a:off x="4477650" y="288625"/>
            <a:ext cx="621600" cy="4854900"/>
          </a:xfrm>
          <a:prstGeom prst="ellipse">
            <a:avLst/>
          </a:prstGeom>
          <a:solidFill>
            <a:srgbClr val="0000FF">
              <a:alpha val="376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type="title"/>
          </p:nvPr>
        </p:nvSpPr>
        <p:spPr>
          <a:xfrm>
            <a:off x="6860475" y="0"/>
            <a:ext cx="22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/>
              <a:t>12z 6 am Sounding</a:t>
            </a:r>
            <a:endParaRPr b="1" sz="19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/>
              <a:t>Fort Worth, TX</a:t>
            </a:r>
            <a:endParaRPr b="1" sz="1920"/>
          </a:p>
        </p:txBody>
      </p:sp>
      <p:sp>
        <p:nvSpPr>
          <p:cNvPr id="138" name="Google Shape;138;p20"/>
          <p:cNvSpPr txBox="1"/>
          <p:nvPr/>
        </p:nvSpPr>
        <p:spPr>
          <a:xfrm>
            <a:off x="5143500" y="987900"/>
            <a:ext cx="4074600" cy="3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00"/>
              <a:buChar char="●"/>
            </a:pPr>
            <a:r>
              <a:rPr b="1" lang="en" sz="1900">
                <a:solidFill>
                  <a:srgbClr val="0000FF"/>
                </a:solidFill>
              </a:rPr>
              <a:t>Similarly cool mid-level temps</a:t>
            </a:r>
            <a:endParaRPr b="1" sz="1900">
              <a:solidFill>
                <a:srgbClr val="0000FF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900"/>
              <a:buChar char="●"/>
            </a:pPr>
            <a:r>
              <a:rPr b="1" lang="en" sz="1900">
                <a:solidFill>
                  <a:srgbClr val="274E13"/>
                </a:solidFill>
              </a:rPr>
              <a:t>Warmer and more moist at the surface</a:t>
            </a:r>
            <a:endParaRPr b="1" sz="1900">
              <a:solidFill>
                <a:srgbClr val="274E13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900"/>
              <a:buChar char="●"/>
            </a:pPr>
            <a:r>
              <a:rPr b="1" lang="en" sz="1900">
                <a:solidFill>
                  <a:srgbClr val="FF00FF"/>
                </a:solidFill>
              </a:rPr>
              <a:t>Bigger CAPE? But also Bigger CINH?</a:t>
            </a:r>
            <a:endParaRPr b="1" sz="1900">
              <a:solidFill>
                <a:srgbClr val="FF00FF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900"/>
              <a:buChar char="●"/>
            </a:pPr>
            <a:r>
              <a:rPr b="1" lang="en" sz="1900">
                <a:solidFill>
                  <a:srgbClr val="3C78D8"/>
                </a:solidFill>
              </a:rPr>
              <a:t>Similar turning with height but weaker overall shear profiles.</a:t>
            </a:r>
            <a:endParaRPr b="1" sz="1900">
              <a:solidFill>
                <a:srgbClr val="3C78D8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F00FF"/>
              </a:solidFill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2531100" y="-241250"/>
            <a:ext cx="621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FF0000"/>
              </a:solidFill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20"/>
          <p:cNvCxnSpPr/>
          <p:nvPr/>
        </p:nvCxnSpPr>
        <p:spPr>
          <a:xfrm flipH="1">
            <a:off x="3226825" y="4610650"/>
            <a:ext cx="103500" cy="2148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p20"/>
          <p:cNvCxnSpPr/>
          <p:nvPr/>
        </p:nvCxnSpPr>
        <p:spPr>
          <a:xfrm>
            <a:off x="3280025" y="4619500"/>
            <a:ext cx="137700" cy="197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3" name="Google Shape;143;p20"/>
          <p:cNvSpPr/>
          <p:nvPr/>
        </p:nvSpPr>
        <p:spPr>
          <a:xfrm>
            <a:off x="3226825" y="4610650"/>
            <a:ext cx="103500" cy="1110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0"/>
          <p:cNvSpPr/>
          <p:nvPr/>
        </p:nvSpPr>
        <p:spPr>
          <a:xfrm>
            <a:off x="3226825" y="4137000"/>
            <a:ext cx="244093" cy="310825"/>
          </a:xfrm>
          <a:custGeom>
            <a:rect b="b" l="l" r="r" t="t"/>
            <a:pathLst>
              <a:path extrusionOk="0" h="9177" w="7104">
                <a:moveTo>
                  <a:pt x="0" y="0"/>
                </a:moveTo>
                <a:lnTo>
                  <a:pt x="888" y="9177"/>
                </a:lnTo>
                <a:lnTo>
                  <a:pt x="7104" y="6217"/>
                </a:lnTo>
                <a:close/>
              </a:path>
            </a:pathLst>
          </a:custGeom>
          <a:solidFill>
            <a:srgbClr val="00FFFF">
              <a:alpha val="50600"/>
            </a:srgbClr>
          </a:solidFill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" name="Google Shape;145;p20"/>
          <p:cNvSpPr/>
          <p:nvPr/>
        </p:nvSpPr>
        <p:spPr>
          <a:xfrm>
            <a:off x="1811375" y="1430900"/>
            <a:ext cx="1415450" cy="2706100"/>
          </a:xfrm>
          <a:custGeom>
            <a:rect b="b" l="l" r="r" t="t"/>
            <a:pathLst>
              <a:path extrusionOk="0" h="108244" w="56618">
                <a:moveTo>
                  <a:pt x="3344" y="0"/>
                </a:moveTo>
                <a:lnTo>
                  <a:pt x="0" y="4291"/>
                </a:lnTo>
                <a:lnTo>
                  <a:pt x="4641" y="13263"/>
                </a:lnTo>
                <a:lnTo>
                  <a:pt x="5879" y="24710"/>
                </a:lnTo>
                <a:lnTo>
                  <a:pt x="9901" y="35848"/>
                </a:lnTo>
                <a:lnTo>
                  <a:pt x="31248" y="63383"/>
                </a:lnTo>
                <a:lnTo>
                  <a:pt x="36198" y="75759"/>
                </a:lnTo>
                <a:lnTo>
                  <a:pt x="33045" y="78583"/>
                </a:lnTo>
                <a:lnTo>
                  <a:pt x="37067" y="84771"/>
                </a:lnTo>
                <a:lnTo>
                  <a:pt x="47645" y="94941"/>
                </a:lnTo>
                <a:lnTo>
                  <a:pt x="53524" y="102366"/>
                </a:lnTo>
                <a:lnTo>
                  <a:pt x="53214" y="105460"/>
                </a:lnTo>
                <a:lnTo>
                  <a:pt x="56618" y="108244"/>
                </a:lnTo>
                <a:lnTo>
                  <a:pt x="51358" y="84112"/>
                </a:lnTo>
                <a:lnTo>
                  <a:pt x="43623" y="60599"/>
                </a:lnTo>
                <a:lnTo>
                  <a:pt x="29392" y="37086"/>
                </a:lnTo>
                <a:lnTo>
                  <a:pt x="12066" y="13573"/>
                </a:lnTo>
                <a:close/>
              </a:path>
            </a:pathLst>
          </a:custGeom>
          <a:solidFill>
            <a:srgbClr val="FF0000">
              <a:alpha val="329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" name="Google Shape;146;p20"/>
          <p:cNvSpPr/>
          <p:nvPr/>
        </p:nvSpPr>
        <p:spPr>
          <a:xfrm>
            <a:off x="1868675" y="1413525"/>
            <a:ext cx="1406150" cy="3248925"/>
          </a:xfrm>
          <a:custGeom>
            <a:rect b="b" l="l" r="r" t="t"/>
            <a:pathLst>
              <a:path extrusionOk="0" h="129957" w="56246">
                <a:moveTo>
                  <a:pt x="56246" y="129957"/>
                </a:moveTo>
                <a:cubicBezTo>
                  <a:pt x="55999" y="127786"/>
                  <a:pt x="55309" y="121126"/>
                  <a:pt x="54766" y="116932"/>
                </a:cubicBezTo>
                <a:cubicBezTo>
                  <a:pt x="54223" y="112738"/>
                  <a:pt x="55506" y="114515"/>
                  <a:pt x="52990" y="104795"/>
                </a:cubicBezTo>
                <a:cubicBezTo>
                  <a:pt x="50474" y="95075"/>
                  <a:pt x="47316" y="74304"/>
                  <a:pt x="39668" y="58614"/>
                </a:cubicBezTo>
                <a:cubicBezTo>
                  <a:pt x="32021" y="42924"/>
                  <a:pt x="13716" y="20426"/>
                  <a:pt x="7105" y="10657"/>
                </a:cubicBezTo>
                <a:cubicBezTo>
                  <a:pt x="494" y="888"/>
                  <a:pt x="1184" y="1776"/>
                  <a:pt x="0" y="0"/>
                </a:cubicBezTo>
              </a:path>
            </a:pathLst>
          </a:cu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/>
        </p:nvSpPr>
        <p:spPr>
          <a:xfrm>
            <a:off x="0" y="0"/>
            <a:ext cx="2512200" cy="8988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20">
                <a:solidFill>
                  <a:srgbClr val="FFFFFF"/>
                </a:solidFill>
              </a:rPr>
              <a:t>Satellite Imagery 1330z</a:t>
            </a:r>
            <a:endParaRPr b="1" sz="2320">
              <a:solidFill>
                <a:srgbClr val="FFFFFF"/>
              </a:solidFill>
            </a:endParaRPr>
          </a:p>
        </p:txBody>
      </p:sp>
      <p:sp>
        <p:nvSpPr>
          <p:cNvPr id="153" name="Google Shape;153;p21"/>
          <p:cNvSpPr/>
          <p:nvPr/>
        </p:nvSpPr>
        <p:spPr>
          <a:xfrm>
            <a:off x="5705950" y="96200"/>
            <a:ext cx="3537600" cy="1539300"/>
          </a:xfrm>
          <a:prstGeom prst="ellipse">
            <a:avLst/>
          </a:prstGeom>
          <a:solidFill>
            <a:srgbClr val="FF0000">
              <a:alpha val="32940"/>
            </a:srgb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FF0000"/>
              </a:solidFill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5258875" y="17550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F0000"/>
                </a:solidFill>
              </a:rPr>
              <a:t>☈</a:t>
            </a:r>
            <a:endParaRPr sz="2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